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1"/>
  </p:sldMasterIdLst>
  <p:notesMasterIdLst>
    <p:notesMasterId r:id="rId3"/>
  </p:notesMasterIdLst>
  <p:sldIdLst>
    <p:sldId id="256" r:id="rId2"/>
  </p:sldIdLst>
  <p:sldSz cx="51206400" cy="28803600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8EE"/>
    <a:srgbClr val="C5F1F0"/>
    <a:srgbClr val="DAC2EC"/>
    <a:srgbClr val="FF9393"/>
    <a:srgbClr val="CC3300"/>
    <a:srgbClr val="FF7C80"/>
    <a:srgbClr val="004C00"/>
    <a:srgbClr val="006600"/>
    <a:srgbClr val="CC9900"/>
    <a:srgbClr val="FFD2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5221" autoAdjust="0"/>
  </p:normalViewPr>
  <p:slideViewPr>
    <p:cSldViewPr>
      <p:cViewPr>
        <p:scale>
          <a:sx n="30" d="100"/>
          <a:sy n="30" d="100"/>
        </p:scale>
        <p:origin x="-408" y="224"/>
      </p:cViewPr>
      <p:guideLst>
        <p:guide orient="horz" pos="9072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 smtClean="0"/>
            </a:lvl1pPr>
          </a:lstStyle>
          <a:p>
            <a:pPr>
              <a:defRPr/>
            </a:pPr>
            <a:fld id="{00FC4914-862B-4AA5-8600-E892534C715C}" type="datetimeFigureOut">
              <a:rPr lang="en-US"/>
              <a:pPr>
                <a:defRPr/>
              </a:pPr>
              <a:t>4/23/18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07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E000C65-88F6-4A49-A5C4-071BB7D8BA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973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51" kern="1200">
        <a:solidFill>
          <a:schemeClr val="tx1"/>
        </a:solidFill>
        <a:latin typeface="+mn-lt"/>
        <a:ea typeface="+mn-ea"/>
        <a:cs typeface="+mn-cs"/>
      </a:defRPr>
    </a:lvl1pPr>
    <a:lvl2pPr marL="476631" algn="l" rtl="0" fontAlgn="base">
      <a:spcBef>
        <a:spcPct val="30000"/>
      </a:spcBef>
      <a:spcAft>
        <a:spcPct val="0"/>
      </a:spcAft>
      <a:defRPr sz="1251" kern="1200">
        <a:solidFill>
          <a:schemeClr val="tx1"/>
        </a:solidFill>
        <a:latin typeface="+mn-lt"/>
        <a:ea typeface="+mn-ea"/>
        <a:cs typeface="+mn-cs"/>
      </a:defRPr>
    </a:lvl2pPr>
    <a:lvl3pPr marL="953262" algn="l" rtl="0" fontAlgn="base">
      <a:spcBef>
        <a:spcPct val="30000"/>
      </a:spcBef>
      <a:spcAft>
        <a:spcPct val="0"/>
      </a:spcAft>
      <a:defRPr sz="1251" kern="1200">
        <a:solidFill>
          <a:schemeClr val="tx1"/>
        </a:solidFill>
        <a:latin typeface="+mn-lt"/>
        <a:ea typeface="+mn-ea"/>
        <a:cs typeface="+mn-cs"/>
      </a:defRPr>
    </a:lvl3pPr>
    <a:lvl4pPr marL="1429893" algn="l" rtl="0" fontAlgn="base">
      <a:spcBef>
        <a:spcPct val="30000"/>
      </a:spcBef>
      <a:spcAft>
        <a:spcPct val="0"/>
      </a:spcAft>
      <a:defRPr sz="1251" kern="1200">
        <a:solidFill>
          <a:schemeClr val="tx1"/>
        </a:solidFill>
        <a:latin typeface="+mn-lt"/>
        <a:ea typeface="+mn-ea"/>
        <a:cs typeface="+mn-cs"/>
      </a:defRPr>
    </a:lvl4pPr>
    <a:lvl5pPr marL="1906524" algn="l" rtl="0" fontAlgn="base">
      <a:spcBef>
        <a:spcPct val="30000"/>
      </a:spcBef>
      <a:spcAft>
        <a:spcPct val="0"/>
      </a:spcAft>
      <a:defRPr sz="1251" kern="1200">
        <a:solidFill>
          <a:schemeClr val="tx1"/>
        </a:solidFill>
        <a:latin typeface="+mn-lt"/>
        <a:ea typeface="+mn-ea"/>
        <a:cs typeface="+mn-cs"/>
      </a:defRPr>
    </a:lvl5pPr>
    <a:lvl6pPr marL="2383155" algn="l" defTabSz="953262" rtl="0" eaLnBrk="1" latinLnBrk="0" hangingPunct="1">
      <a:defRPr sz="1251" kern="1200">
        <a:solidFill>
          <a:schemeClr val="tx1"/>
        </a:solidFill>
        <a:latin typeface="+mn-lt"/>
        <a:ea typeface="+mn-ea"/>
        <a:cs typeface="+mn-cs"/>
      </a:defRPr>
    </a:lvl6pPr>
    <a:lvl7pPr marL="2859786" algn="l" defTabSz="953262" rtl="0" eaLnBrk="1" latinLnBrk="0" hangingPunct="1">
      <a:defRPr sz="1251" kern="1200">
        <a:solidFill>
          <a:schemeClr val="tx1"/>
        </a:solidFill>
        <a:latin typeface="+mn-lt"/>
        <a:ea typeface="+mn-ea"/>
        <a:cs typeface="+mn-cs"/>
      </a:defRPr>
    </a:lvl7pPr>
    <a:lvl8pPr marL="3336417" algn="l" defTabSz="953262" rtl="0" eaLnBrk="1" latinLnBrk="0" hangingPunct="1">
      <a:defRPr sz="1251" kern="1200">
        <a:solidFill>
          <a:schemeClr val="tx1"/>
        </a:solidFill>
        <a:latin typeface="+mn-lt"/>
        <a:ea typeface="+mn-ea"/>
        <a:cs typeface="+mn-cs"/>
      </a:defRPr>
    </a:lvl8pPr>
    <a:lvl9pPr marL="3813048" algn="l" defTabSz="953262" rtl="0" eaLnBrk="1" latinLnBrk="0" hangingPunct="1">
      <a:defRPr sz="125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9575" y="698500"/>
            <a:ext cx="6200775" cy="34893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38A30E-F004-4F25-A04D-BF15EFAA45B4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744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7F43A-A3EE-A34A-9546-179E6D0CC6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B9AF28-AB7D-E744-B8F0-02CA300E42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9A04D-0929-C94E-9BE6-5A748C119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2B051-75C2-5E43-B946-11E0E31B9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54B5A-C967-A341-BEC4-AE4028FE1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ECA8C9-E920-4FC1-9F23-DC3AA2F4A01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53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54679-6256-EB41-957E-5EAAD9903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B4F44E-AFAB-8E4D-AEE3-31A175C156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A3DFA-BF15-FF48-B6EC-7788C39D7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63923-0751-3F47-86ED-9E36D3D2E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A0D09-096D-274B-977B-0B35D78E3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09A85A-0A18-4A46-B906-17B66B3130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15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25877F-E3C4-4F4A-A0BB-768F5958DA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D86B90-95B7-0D4E-AFB8-AC2B13BA1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C6AF2-C0F2-3A44-8C82-4BF4A40FC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82164-FD3F-E640-BD14-D7A26843C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270E0-75D4-2945-89D3-260469E5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86E4F-2447-48AF-A93A-A1504DB52B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71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56776-3A70-5C42-9F55-B5C7F7B56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C6764-73AD-0A43-A54F-A172A940D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47E1F-4EB1-4B4A-A787-158438390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CA6E5-BB40-C649-99FC-9027910F2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EDE2F7-F1C2-DF4E-B83E-C1ACCDB58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8BC54-E1B2-4194-B3D2-82432E60AC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61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BDEAA-8CC0-F947-88C0-80AC114A0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B2D51-81F8-124C-8C81-C896E1089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3C810-D6E7-E740-8853-B373C3493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8E65D-551A-C94F-B1A5-97DBC5448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EC8D5-953A-8744-B9C5-F69ECB4E6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CBE3B-5FF4-4451-A963-3831A7327E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81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51043-B94A-0F4E-81A5-C400DF58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4D0D6-093F-2D44-9A6F-B933A77D5A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2725E1-3187-684D-A7F9-704C64BF6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CA7DF-5487-4F41-86D1-D8D6253B0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E058C-1AE1-AF4C-8674-BBBC11E99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80DC8-AD7D-6A40-9FD2-FE8FC934B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036B2-5528-40B1-914F-81CB37BBB69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91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B7074-3BD1-D342-A45D-59C2BABB2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2C5A8B-02E8-3641-A118-E2451DD97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BE18A2-D72A-684B-8F75-04299E3D6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CFD268-2CCB-274F-B00C-1D7608179D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7AF1E5-D3CB-C845-852F-962C589C5B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56255A-C284-6641-B99D-D0D25A45D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1D281F-6046-EA4F-9B10-E082C9209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6A945B-1733-5E40-8ED3-3DC07229E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DF3C9E-E8BB-4F41-B464-6FD3B90CE9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987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FCE6F-3A7A-C34F-957E-1B6F40A0B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94BE58-49C6-A542-84E5-A0C804D27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4676A1-1C43-DE4D-B506-619FCF7E5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DEB8-D313-DD49-9135-F48BFFD08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CEE89-228B-4316-B79F-AAD91239289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1777EA-4162-8F4C-90E5-4F37D1360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C4E02B-058F-FE4C-A113-756CE382B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EA54F8-74EC-1346-8C8C-990BAED33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8EC5FC-451B-4662-9AC4-FFC3ABDFA86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21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C745E-B2FA-D645-84E7-7B889A998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42940-0C5B-E942-B871-03A5F97A5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08C589-A587-4F4B-99B3-37A4A8576D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8E7F9-0855-A947-8150-696C38ACC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66B67-1437-4D4A-A7F4-11901B1A3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8B53D-CD18-F347-8719-6146B3BB5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E77B90-D25A-4C47-8DF7-FD00580BC8D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525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24A8A-BAA7-954D-B0B7-7178DBB0A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304F1F-4EC2-6A4C-BC1C-DFCF917371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3966F5-75FE-A340-B94A-DF17B9EA46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8C813A-8228-8149-BAAF-8EA00E98A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0570B6-3F61-A64D-80F3-56092C251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8FDA9-9BDA-114C-B3A4-6F3965A15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5C521-AA8A-4013-8E05-08CB8B72D8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42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3FA417-CBB3-BB44-8460-A8A8A556B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5DA057-169B-9D41-9F43-088D41FC0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2E970-B673-0A4E-B38A-E6B052CA70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D345B-7155-354A-9D41-224F75658B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1012C-2B9D-AB45-950F-A57C7B5188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2EBC40-03A0-4753-A99C-56875D7D89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13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32"/>
          <p:cNvSpPr txBox="1">
            <a:spLocks noChangeArrowheads="1"/>
          </p:cNvSpPr>
          <p:nvPr/>
        </p:nvSpPr>
        <p:spPr bwMode="auto">
          <a:xfrm>
            <a:off x="8411830" y="-180897"/>
            <a:ext cx="4233737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80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BASELINE CD4 Count PREDICT Symptoms Related to Mental Illness In HIV Infected Patients?</a:t>
            </a:r>
          </a:p>
          <a:p>
            <a:pPr algn="ctr"/>
            <a:r>
              <a:rPr lang="en-US" sz="48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Christopher w. Bland, Dr. Juliet N. Sekandi, Advisor, Department of Epidemiology &amp; Biostatistics</a:t>
            </a:r>
          </a:p>
        </p:txBody>
      </p:sp>
      <p:sp>
        <p:nvSpPr>
          <p:cNvPr id="2056" name="Line 39"/>
          <p:cNvSpPr>
            <a:spLocks noChangeShapeType="1"/>
          </p:cNvSpPr>
          <p:nvPr/>
        </p:nvSpPr>
        <p:spPr bwMode="auto">
          <a:xfrm rot="5400000" flipH="1">
            <a:off x="26532020" y="12675972"/>
            <a:ext cx="0" cy="30003751"/>
          </a:xfrm>
          <a:prstGeom prst="line">
            <a:avLst/>
          </a:prstGeom>
          <a:noFill/>
          <a:ln w="152400">
            <a:solidFill>
              <a:srgbClr val="7030A0">
                <a:alpha val="25000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en-US" sz="1351" dirty="0"/>
          </a:p>
        </p:txBody>
      </p:sp>
      <p:pic>
        <p:nvPicPr>
          <p:cNvPr id="1032" name="Picture 8" descr="Austin Peay State Universit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282" y="-102394"/>
            <a:ext cx="7144" cy="7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02460" y="3017829"/>
            <a:ext cx="12216384" cy="784830"/>
          </a:xfrm>
          <a:prstGeom prst="rect">
            <a:avLst/>
          </a:prstGeom>
          <a:solidFill>
            <a:srgbClr val="7030A0">
              <a:alpha val="25000"/>
            </a:srgbClr>
          </a:solidFill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Background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02460" y="15001422"/>
            <a:ext cx="12216384" cy="784830"/>
          </a:xfrm>
          <a:prstGeom prst="rect">
            <a:avLst/>
          </a:prstGeom>
          <a:solidFill>
            <a:srgbClr val="7030A0">
              <a:alpha val="25000"/>
            </a:srgbClr>
          </a:solidFill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177395" y="3082043"/>
            <a:ext cx="16122004" cy="786384"/>
          </a:xfrm>
          <a:prstGeom prst="rect">
            <a:avLst/>
          </a:prstGeom>
          <a:solidFill>
            <a:srgbClr val="7030A0">
              <a:alpha val="25000"/>
            </a:srgbClr>
          </a:soli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675015" y="3114111"/>
            <a:ext cx="12738411" cy="784830"/>
          </a:xfrm>
          <a:prstGeom prst="rect">
            <a:avLst/>
          </a:prstGeom>
          <a:solidFill>
            <a:srgbClr val="7030A0">
              <a:alpha val="25000"/>
            </a:srgbClr>
          </a:solidFill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11" name="AutoShape 2" descr="https://encrypted-tbn2.gstatic.com/images?q=tbn:ANd9GcRtz9sCwxdci1CvSIon78glgiRLWTY6FITRSxFhq7DNgyBSVQQdew"/>
          <p:cNvSpPr>
            <a:spLocks noChangeAspect="1" noChangeArrowheads="1"/>
          </p:cNvSpPr>
          <p:nvPr/>
        </p:nvSpPr>
        <p:spPr bwMode="auto">
          <a:xfrm>
            <a:off x="7203291" y="561843"/>
            <a:ext cx="234505" cy="244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1" rIns="68580" bIns="34291" numCol="1" anchor="t" anchorCtr="0" compatLnSpc="1">
            <a:prstTxWarp prst="textNoShape">
              <a:avLst/>
            </a:prstTxWarp>
          </a:bodyPr>
          <a:lstStyle/>
          <a:p>
            <a:endParaRPr lang="en-US" sz="1351"/>
          </a:p>
        </p:txBody>
      </p:sp>
      <p:sp>
        <p:nvSpPr>
          <p:cNvPr id="56" name="TextBox 55"/>
          <p:cNvSpPr txBox="1"/>
          <p:nvPr/>
        </p:nvSpPr>
        <p:spPr>
          <a:xfrm>
            <a:off x="35503782" y="11120771"/>
            <a:ext cx="12909644" cy="802625"/>
          </a:xfrm>
          <a:prstGeom prst="rect">
            <a:avLst/>
          </a:prstGeom>
          <a:solidFill>
            <a:srgbClr val="7030A0">
              <a:alpha val="25000"/>
            </a:srgbClr>
          </a:solidFill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902491" y="11847344"/>
            <a:ext cx="12216384" cy="784830"/>
          </a:xfrm>
          <a:prstGeom prst="rect">
            <a:avLst/>
          </a:prstGeom>
          <a:solidFill>
            <a:srgbClr val="7030A0">
              <a:alpha val="25000"/>
            </a:srgbClr>
          </a:solidFill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2312649" y="3017829"/>
            <a:ext cx="13503133" cy="2353117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lIns="274320" tIns="171451" rIns="274320" bIns="171451"/>
          <a:lstStyle/>
          <a:p>
            <a:r>
              <a:rPr lang="en-US" sz="3000" dirty="0"/>
              <a:t>	</a:t>
            </a:r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r>
              <a:rPr lang="en-US" sz="3000" dirty="0"/>
              <a:t>	</a:t>
            </a:r>
            <a:endParaRPr lang="en-US" sz="4051" b="1" i="1" dirty="0"/>
          </a:p>
          <a:p>
            <a:pPr defTabSz="3683519"/>
            <a:endParaRPr lang="en-US" sz="4051" b="1" i="1" dirty="0"/>
          </a:p>
          <a:p>
            <a:pPr defTabSz="3683519"/>
            <a:endParaRPr lang="en-US" sz="4051" b="1" i="1" dirty="0"/>
          </a:p>
          <a:p>
            <a:pPr defTabSz="3683519"/>
            <a:endParaRPr lang="en-US" sz="4051" b="1" i="1" dirty="0"/>
          </a:p>
          <a:p>
            <a:pPr defTabSz="3683519"/>
            <a:endParaRPr lang="en-US" sz="4051" b="1" i="1" dirty="0"/>
          </a:p>
          <a:p>
            <a:pPr defTabSz="3683519"/>
            <a:endParaRPr lang="en-US" sz="4051" b="1" i="1" dirty="0"/>
          </a:p>
          <a:p>
            <a:pPr defTabSz="3683519"/>
            <a:endParaRPr lang="en-US" sz="1500" dirty="0"/>
          </a:p>
          <a:p>
            <a:pPr defTabSz="3683519"/>
            <a:endParaRPr lang="en-US" sz="1500" dirty="0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16593970" y="3031279"/>
            <a:ext cx="17307608" cy="23522488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lIns="274320" tIns="171451" rIns="274320" bIns="171451"/>
          <a:lstStyle/>
          <a:p>
            <a:r>
              <a:rPr lang="en-US" sz="3000" dirty="0"/>
              <a:t>	</a:t>
            </a:r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r>
              <a:rPr lang="en-US" sz="3000" dirty="0"/>
              <a:t>	</a:t>
            </a:r>
            <a:endParaRPr lang="en-US" sz="4051" b="1" i="1" dirty="0"/>
          </a:p>
          <a:p>
            <a:pPr defTabSz="3683519"/>
            <a:endParaRPr lang="en-US" sz="4051" b="1" i="1" dirty="0"/>
          </a:p>
          <a:p>
            <a:pPr defTabSz="3683519"/>
            <a:endParaRPr lang="en-US" sz="4051" b="1" i="1" dirty="0"/>
          </a:p>
          <a:p>
            <a:pPr defTabSz="3683519"/>
            <a:endParaRPr lang="en-US" sz="4051" b="1" i="1" dirty="0"/>
          </a:p>
          <a:p>
            <a:pPr defTabSz="3683519"/>
            <a:endParaRPr lang="en-US" sz="4051" b="1" i="1" dirty="0"/>
          </a:p>
          <a:p>
            <a:pPr defTabSz="3683519"/>
            <a:endParaRPr lang="en-US" sz="4051" b="1" i="1" dirty="0"/>
          </a:p>
          <a:p>
            <a:pPr defTabSz="3683519"/>
            <a:endParaRPr lang="en-US" sz="1500" dirty="0"/>
          </a:p>
          <a:p>
            <a:pPr defTabSz="3683519"/>
            <a:endParaRPr lang="en-US" sz="1500" dirty="0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34923546" y="3017829"/>
            <a:ext cx="14377854" cy="23537128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lIns="274320" tIns="171451" rIns="274320" bIns="171451"/>
          <a:lstStyle/>
          <a:p>
            <a:r>
              <a:rPr lang="en-US" sz="3000" dirty="0"/>
              <a:t>	</a:t>
            </a:r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r>
              <a:rPr lang="en-US" sz="3000" dirty="0"/>
              <a:t>	</a:t>
            </a:r>
            <a:endParaRPr lang="en-US" sz="4051" b="1" i="1" dirty="0"/>
          </a:p>
          <a:p>
            <a:pPr defTabSz="3683519"/>
            <a:endParaRPr lang="en-US" sz="4051" b="1" i="1" dirty="0"/>
          </a:p>
          <a:p>
            <a:pPr defTabSz="3683519"/>
            <a:endParaRPr lang="en-US" sz="4051" b="1" i="1" dirty="0"/>
          </a:p>
          <a:p>
            <a:pPr defTabSz="3683519"/>
            <a:endParaRPr lang="en-US" sz="4051" b="1" i="1" dirty="0"/>
          </a:p>
          <a:p>
            <a:pPr defTabSz="3683519"/>
            <a:endParaRPr lang="en-US" sz="4051" b="1" i="1" dirty="0"/>
          </a:p>
          <a:p>
            <a:pPr defTabSz="3683519"/>
            <a:endParaRPr lang="en-US" sz="4051" b="1" i="1" dirty="0"/>
          </a:p>
          <a:p>
            <a:pPr defTabSz="3683519"/>
            <a:endParaRPr lang="en-US" sz="1500" dirty="0"/>
          </a:p>
          <a:p>
            <a:pPr defTabSz="3683519"/>
            <a:endParaRPr lang="en-US" sz="1500" dirty="0"/>
          </a:p>
        </p:txBody>
      </p:sp>
      <p:sp>
        <p:nvSpPr>
          <p:cNvPr id="48" name="TextBox 47"/>
          <p:cNvSpPr txBox="1"/>
          <p:nvPr/>
        </p:nvSpPr>
        <p:spPr>
          <a:xfrm>
            <a:off x="2498944" y="15930378"/>
            <a:ext cx="13558789" cy="12157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12" indent="-514312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Cross-sectional study of 476 patients receiving HIV/AIDS care and ART from a public health clinic in Kampala, Uganda. </a:t>
            </a:r>
          </a:p>
          <a:p>
            <a:pPr marL="514312" indent="-514312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Socio-demographic and clinical characteristics such as ART initiation date and regimen, and self-reported  symptoms were documented. </a:t>
            </a:r>
          </a:p>
          <a:p>
            <a:pPr marL="514312" indent="-514312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Exposure: baseline CD4 count was collected as a continuous variable and categorized into three levels. Level 1: 0-200 cells/ml, Level 2: 201-500 cells/ml, and Level 3: &gt;500 cells.</a:t>
            </a:r>
          </a:p>
          <a:p>
            <a:pPr marL="514312" indent="-514312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Outcome variable: Psychological Symptoms combined fatigue, sadness, dizziness, paralysis, heartburn, weight loss, and sleep disturbances using factor analysis. </a:t>
            </a:r>
          </a:p>
          <a:p>
            <a:pPr marL="514312" indent="-514312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Linear mixed-effects regression model to estimate unadjusted and adjusted effects of baseline CD4 count on psychological symptoms measure.</a:t>
            </a:r>
          </a:p>
          <a:p>
            <a:pPr marL="514312" indent="-514312">
              <a:buFont typeface="Arial" panose="020B0604020202020204" pitchFamily="34" charset="0"/>
              <a:buChar char="•"/>
            </a:pPr>
            <a:endParaRPr lang="en-US" sz="4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514312" indent="-514312">
              <a:buFont typeface="Arial" panose="020B0604020202020204" pitchFamily="34" charset="0"/>
              <a:buChar char="•"/>
            </a:pPr>
            <a:endParaRPr lang="en-US" sz="4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312650" y="12685152"/>
            <a:ext cx="131533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evaluate relationship between baseline CD4 count and self-reported symptoms of mental illness among HIV patients on anti-retroviral therapy (ART)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2661"/>
            <a:ext cx="8411830" cy="2935378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17199166" y="3824224"/>
            <a:ext cx="161002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1:  Symptom Prevalence of 476 HIV-Infected Patients on Antiretroviral Therapy at a Public Clinic in Urban Uganda. 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. </a:t>
            </a:r>
            <a:r>
              <a:rPr lang="en-US" sz="2400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7177395" y="15951985"/>
            <a:ext cx="161220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Table 1: Results of Unadjusted and Adjusted Linear Regression Models of CD4 Levels and Psychological Symptoms  	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6A1548-BF3A-DB4B-B579-DF605C0D548E}"/>
              </a:ext>
            </a:extLst>
          </p:cNvPr>
          <p:cNvSpPr txBox="1"/>
          <p:nvPr/>
        </p:nvSpPr>
        <p:spPr>
          <a:xfrm>
            <a:off x="18746939" y="17322949"/>
            <a:ext cx="13487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/>
              <a:t>                 Unadjusted 					                                    Adjusted </a:t>
            </a:r>
            <a:r>
              <a:rPr lang="en-US" sz="3600" b="1" dirty="0"/>
              <a:t>	</a:t>
            </a:r>
            <a:endParaRPr lang="en-US" sz="3600" dirty="0"/>
          </a:p>
          <a:p>
            <a:r>
              <a:rPr lang="en-US" sz="3600" b="1" dirty="0"/>
              <a:t>               </a:t>
            </a:r>
            <a:endParaRPr lang="en-US" sz="36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AC14B78-5F75-DC44-9A66-9160991B2E0E}"/>
              </a:ext>
            </a:extLst>
          </p:cNvPr>
          <p:cNvSpPr txBox="1"/>
          <p:nvPr/>
        </p:nvSpPr>
        <p:spPr>
          <a:xfrm>
            <a:off x="35485657" y="20264363"/>
            <a:ext cx="12927770" cy="784830"/>
          </a:xfrm>
          <a:prstGeom prst="rect">
            <a:avLst/>
          </a:prstGeom>
          <a:solidFill>
            <a:srgbClr val="7030A0">
              <a:alpha val="25000"/>
            </a:srgbClr>
          </a:solidFill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Health Implications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5C61BB-884C-B045-B2E7-4215F2980097}"/>
              </a:ext>
            </a:extLst>
          </p:cNvPr>
          <p:cNvSpPr txBox="1"/>
          <p:nvPr/>
        </p:nvSpPr>
        <p:spPr>
          <a:xfrm>
            <a:off x="2514600" y="3929455"/>
            <a:ext cx="13477191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Mental disorders have been reported to be common in people living with HIV/AIDS (1), with depression being the most prevalent seen in about 60% of people.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Screening for mental illness for HIV patients is rarely done in Africa due to limited resources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Mental illness has negative impacts on adherence to ART and results in poor treatment outcomes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 clinic-based tools for screening are needed to identify patients that could benefit targeted mental health testing and concurrent care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of this study could have important clinical and policy implications for low-resource settings . </a:t>
            </a:r>
          </a:p>
          <a:p>
            <a:endParaRPr lang="en-US" sz="4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1E69D9B-52EB-414E-861D-B31736DDE178}"/>
              </a:ext>
            </a:extLst>
          </p:cNvPr>
          <p:cNvSpPr txBox="1"/>
          <p:nvPr/>
        </p:nvSpPr>
        <p:spPr>
          <a:xfrm>
            <a:off x="2312648" y="27615777"/>
            <a:ext cx="4759835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</a:t>
            </a:r>
            <a:r>
              <a:rPr lang="en-US" sz="3200" dirty="0" err="1"/>
              <a:t>Yeneabat</a:t>
            </a:r>
            <a:r>
              <a:rPr lang="en-US" sz="3200" dirty="0"/>
              <a:t>, T., </a:t>
            </a:r>
            <a:r>
              <a:rPr lang="en-US" sz="3200" dirty="0" err="1"/>
              <a:t>Bedaso</a:t>
            </a:r>
            <a:r>
              <a:rPr lang="en-US" sz="3200" dirty="0"/>
              <a:t>, A., &amp; Amare, T. (2017). Factors associated with depressive symptoms in people living with HIV attending antiretroviral clinic at </a:t>
            </a:r>
            <a:r>
              <a:rPr lang="en-US" sz="3200" dirty="0" err="1"/>
              <a:t>Fitche</a:t>
            </a:r>
            <a:r>
              <a:rPr lang="en-US" sz="3200" dirty="0"/>
              <a:t> Zonal Hospital, Central Ethiopia: cross-sectional study conducted in 2012. Neuropsychiatric Disease and Treatment, 13, 2125–2131. http://</a:t>
            </a:r>
            <a:r>
              <a:rPr lang="en-US" sz="3200" dirty="0" err="1"/>
              <a:t>doi.org</a:t>
            </a:r>
            <a:r>
              <a:rPr lang="en-US" sz="3200" dirty="0"/>
              <a:t>/10.2147/NDT.S131722</a:t>
            </a:r>
          </a:p>
          <a:p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5C0BEC-CFA0-0F4E-85CE-EFDA65CCA697}"/>
              </a:ext>
            </a:extLst>
          </p:cNvPr>
          <p:cNvSpPr txBox="1"/>
          <p:nvPr/>
        </p:nvSpPr>
        <p:spPr>
          <a:xfrm>
            <a:off x="35103721" y="21080747"/>
            <a:ext cx="1330970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Mental disorders are increasingly contributing to the burden of disease and disability globally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new challenge as public health professionals is to identify simple low-cost but effective interventions to curtail the negative impact of mental illness and improve the quality of life in populations living with HIV infection.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75E8D3E-2FB4-2B4A-9583-3979227CBC0C}"/>
              </a:ext>
            </a:extLst>
          </p:cNvPr>
          <p:cNvSpPr/>
          <p:nvPr/>
        </p:nvSpPr>
        <p:spPr>
          <a:xfrm>
            <a:off x="35486899" y="12007480"/>
            <a:ext cx="13117589" cy="861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Although our results are not statistically significant, they may have </a:t>
            </a:r>
            <a:r>
              <a:rPr lang="en-US" sz="5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clinical significance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Study results highlights that a combination of CD4 count and self-reported symptoms could provide a potentially useful tool for initial screening for mental illness in this setting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Therefore, we suggest that at the very least patients with CD4 count &lt;500 cells/ml be given priority in screening for mental illness where it’s not a part of routine care for HIV patients.  </a:t>
            </a:r>
          </a:p>
          <a:p>
            <a:endParaRPr lang="en-US" sz="54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ADB2934-19C2-EE4F-AC40-7BD33454F104}"/>
              </a:ext>
            </a:extLst>
          </p:cNvPr>
          <p:cNvSpPr txBox="1"/>
          <p:nvPr/>
        </p:nvSpPr>
        <p:spPr>
          <a:xfrm>
            <a:off x="35675015" y="4155441"/>
            <a:ext cx="12351588" cy="87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Symptoms of indicative of depression such as sadness and fatigue were relatively prevalent in the study population and were slightly more in female compared to male patients.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CD4 counts below 500 cell/ml were positively associated with higher scores for psychological symptoms commonly related to mental illness when controlling for age, sex and ART duration. </a:t>
            </a:r>
          </a:p>
          <a:p>
            <a:endParaRPr lang="en-US" sz="4400" dirty="0">
              <a:solidFill>
                <a:schemeClr val="bg1"/>
              </a:solidFill>
            </a:endParaRPr>
          </a:p>
          <a:p>
            <a:endParaRPr lang="en-US" sz="4400" dirty="0">
              <a:solidFill>
                <a:schemeClr val="bg1"/>
              </a:solidFill>
            </a:endParaRPr>
          </a:p>
          <a:p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E3ABB42-A937-2848-97A2-C034B21E4D88}"/>
              </a:ext>
            </a:extLst>
          </p:cNvPr>
          <p:cNvSpPr txBox="1"/>
          <p:nvPr/>
        </p:nvSpPr>
        <p:spPr>
          <a:xfrm>
            <a:off x="34923546" y="26824907"/>
            <a:ext cx="14377854" cy="706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Acknowledgements: Dr. Juliet </a:t>
            </a:r>
            <a:r>
              <a:rPr lang="en-US" sz="4000" b="1" dirty="0" err="1"/>
              <a:t>Sekandi</a:t>
            </a:r>
            <a:r>
              <a:rPr lang="en-US" sz="4000" b="1" dirty="0"/>
              <a:t>, </a:t>
            </a:r>
            <a:r>
              <a:rPr lang="en-US" sz="4000" b="1" dirty="0" err="1"/>
              <a:t>Henok</a:t>
            </a:r>
            <a:r>
              <a:rPr lang="en-US" sz="4000" b="1" dirty="0"/>
              <a:t> </a:t>
            </a:r>
            <a:r>
              <a:rPr lang="en-US" sz="4000" b="1" dirty="0" err="1"/>
              <a:t>Woldu</a:t>
            </a:r>
            <a:r>
              <a:rPr lang="en-US" sz="4000" b="1" dirty="0"/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3FB37BB-06AF-6544-9D7F-6AC6C8A1B20E}"/>
              </a:ext>
            </a:extLst>
          </p:cNvPr>
          <p:cNvSpPr txBox="1"/>
          <p:nvPr/>
        </p:nvSpPr>
        <p:spPr>
          <a:xfrm>
            <a:off x="16671962" y="26025784"/>
            <a:ext cx="10199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*Reference category for CD4 count: &gt;500 cell/ml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510223-A6B6-5B47-9168-B1CDD72AEE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02713" y="18088902"/>
            <a:ext cx="17623922" cy="87360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54D91A3-0884-754D-B61A-769FF4632CC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3067" y="5208528"/>
            <a:ext cx="17193823" cy="106959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2664</TotalTime>
  <Words>603</Words>
  <Application>Microsoft Macintosh PowerPoint</Application>
  <PresentationFormat>Custom</PresentationFormat>
  <Paragraphs>118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48</cp:revision>
  <cp:lastPrinted>2016-03-16T16:52:17Z</cp:lastPrinted>
  <dcterms:created xsi:type="dcterms:W3CDTF">2018-04-18T01:58:55Z</dcterms:created>
  <dcterms:modified xsi:type="dcterms:W3CDTF">2018-04-23T17:26:07Z</dcterms:modified>
</cp:coreProperties>
</file>