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4"/>
  </p:notesMasterIdLst>
  <p:sldIdLst>
    <p:sldId id="256" r:id="rId3"/>
  </p:sldIdLst>
  <p:sldSz cx="51206400" cy="384048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1D7083-5695-4EE7-B1BD-CB4792537FF3}">
  <a:tblStyle styleId="{CA1D7083-5695-4EE7-B1BD-CB4792537FF3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3" autoAdjust="0"/>
    <p:restoredTop sz="96694" autoAdjust="0"/>
  </p:normalViewPr>
  <p:slideViewPr>
    <p:cSldViewPr snapToGrid="0">
      <p:cViewPr>
        <p:scale>
          <a:sx n="45" d="100"/>
          <a:sy n="45" d="100"/>
        </p:scale>
        <p:origin x="192" y="4808"/>
      </p:cViewPr>
      <p:guideLst>
        <p:guide orient="horz" pos="12096"/>
        <p:guide pos="16128"/>
      </p:guideLst>
    </p:cSldViewPr>
  </p:slideViewPr>
  <p:notesTextViewPr>
    <p:cViewPr>
      <p:scale>
        <a:sx n="1" d="1"/>
        <a:sy n="1" d="1"/>
      </p:scale>
      <p:origin x="0" y="4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3704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792" y="4343383"/>
            <a:ext cx="5486390" cy="4114778"/>
          </a:xfrm>
          <a:prstGeom prst="rect">
            <a:avLst/>
          </a:prstGeom>
          <a:noFill/>
          <a:ln>
            <a:noFill/>
          </a:ln>
        </p:spPr>
        <p:txBody>
          <a:bodyPr lIns="90250" tIns="90250" rIns="90250" bIns="90250" anchor="ctr" anchorCtr="0">
            <a:noAutofit/>
          </a:bodyPr>
          <a:lstStyle/>
          <a:p>
            <a:pPr lvl="0" indent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-US" dirty="0"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840480" y="6285232"/>
            <a:ext cx="43525440" cy="13370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6400800" y="20171412"/>
            <a:ext cx="38404801" cy="9272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Font typeface="Arial"/>
              <a:buNone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60320" marR="0" lvl="1" indent="-7620" algn="ctr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20640" marR="0" lvl="2" indent="-2540" algn="ctr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0960" marR="0" lvl="3" indent="-10159" algn="ctr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8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41280" marR="0" lvl="4" indent="-5080" algn="ctr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8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01600" marR="0" lvl="5" indent="0" algn="ctr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8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361920" marR="0" lvl="6" indent="-7619" algn="ctr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8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922240" marR="0" lvl="7" indent="-2539" algn="ctr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8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482560" marR="0" lvl="8" indent="-10160" algn="ctr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8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16962120" y="35595568"/>
            <a:ext cx="17282159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36164518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19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520439" y="2044708"/>
            <a:ext cx="44165519" cy="7423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13419453" y="324486"/>
            <a:ext cx="24367492" cy="44165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0160" marR="0" lvl="0" indent="-28448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SzPct val="99872"/>
              <a:buFont typeface="Arial"/>
              <a:buChar char="•"/>
              <a:defRPr sz="15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0" marR="0" lvl="1" indent="-4343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298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00800" marR="0" lvl="2" indent="-5715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961120" marR="0" lvl="3" indent="-6502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21440" marR="0" lvl="4" indent="-64515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81761" marR="0" lvl="5" indent="-64008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642080" marR="0" lvl="6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02400" marR="0" lvl="7" indent="-64261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762720" marR="0" lvl="8" indent="-6502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16962120" y="35595568"/>
            <a:ext cx="17282159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6164518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19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25892125" y="12797156"/>
            <a:ext cx="32546293" cy="11041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3489326" y="2075816"/>
            <a:ext cx="32546293" cy="324840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0160" marR="0" lvl="0" indent="-28448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SzPct val="99872"/>
              <a:buFont typeface="Arial"/>
              <a:buChar char="•"/>
              <a:defRPr sz="15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0" marR="0" lvl="1" indent="-4343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298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00800" marR="0" lvl="2" indent="-5715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961120" marR="0" lvl="3" indent="-6502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21440" marR="0" lvl="4" indent="-64515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81761" marR="0" lvl="5" indent="-64008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642080" marR="0" lvl="6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02400" marR="0" lvl="7" indent="-64261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762720" marR="0" lvl="8" indent="-6502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16962120" y="35595568"/>
            <a:ext cx="17282159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6164518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19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3840479" y="6285232"/>
            <a:ext cx="43525438" cy="13370559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100"/>
            </a:lvl2pPr>
            <a:lvl3pPr lvl="2" indent="0">
              <a:spcBef>
                <a:spcPts val="0"/>
              </a:spcBef>
              <a:buNone/>
              <a:defRPr sz="2100"/>
            </a:lvl3pPr>
            <a:lvl4pPr lvl="3" indent="0">
              <a:spcBef>
                <a:spcPts val="0"/>
              </a:spcBef>
              <a:buNone/>
              <a:defRPr sz="2100"/>
            </a:lvl4pPr>
            <a:lvl5pPr lvl="4" indent="0">
              <a:spcBef>
                <a:spcPts val="0"/>
              </a:spcBef>
              <a:buNone/>
              <a:defRPr sz="2100"/>
            </a:lvl5pPr>
            <a:lvl6pPr lvl="5" indent="0">
              <a:spcBef>
                <a:spcPts val="0"/>
              </a:spcBef>
              <a:buNone/>
              <a:defRPr sz="2100"/>
            </a:lvl6pPr>
            <a:lvl7pPr lvl="6" indent="0">
              <a:spcBef>
                <a:spcPts val="0"/>
              </a:spcBef>
              <a:buNone/>
              <a:defRPr sz="2100"/>
            </a:lvl7pPr>
            <a:lvl8pPr lvl="7" indent="0">
              <a:spcBef>
                <a:spcPts val="0"/>
              </a:spcBef>
              <a:buNone/>
              <a:defRPr sz="2100"/>
            </a:lvl8pPr>
            <a:lvl9pPr lvl="8" indent="0">
              <a:spcBef>
                <a:spcPts val="0"/>
              </a:spcBef>
              <a:buNone/>
              <a:defRPr sz="21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6400800" y="20171411"/>
            <a:ext cx="38404800" cy="9272267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t" anchorCtr="0"/>
          <a:lstStyle>
            <a:lvl1pPr marL="0" marR="0" lvl="0" indent="0" algn="ctr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Font typeface="Arial"/>
              <a:buNone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65400" marR="0" lvl="1" indent="-12700" algn="ctr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18100" marR="0" lvl="2" indent="0" algn="ctr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3500" marR="0" lvl="3" indent="-12700" algn="ctr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36200" marR="0" lvl="4" indent="0" algn="ctr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01600" marR="0" lvl="5" indent="0" algn="ctr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367000" marR="0" lvl="6" indent="-12700" algn="ctr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919700" marR="0" lvl="7" indent="0" algn="ctr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485100" marR="0" lvl="8" indent="-12700" algn="ctr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l" rtl="0">
              <a:spcBef>
                <a:spcPts val="0"/>
              </a:spcBef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16962119" y="35595568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ctr" rtl="0">
              <a:spcBef>
                <a:spcPts val="0"/>
              </a:spcBef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616451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53325" rIns="106675" bIns="533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520439" y="2044708"/>
            <a:ext cx="44165520" cy="7423152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100"/>
            </a:lvl2pPr>
            <a:lvl3pPr lvl="2" indent="0">
              <a:spcBef>
                <a:spcPts val="0"/>
              </a:spcBef>
              <a:buNone/>
              <a:defRPr sz="2100"/>
            </a:lvl3pPr>
            <a:lvl4pPr lvl="3" indent="0">
              <a:spcBef>
                <a:spcPts val="0"/>
              </a:spcBef>
              <a:buNone/>
              <a:defRPr sz="2100"/>
            </a:lvl4pPr>
            <a:lvl5pPr lvl="4" indent="0">
              <a:spcBef>
                <a:spcPts val="0"/>
              </a:spcBef>
              <a:buNone/>
              <a:defRPr sz="2100"/>
            </a:lvl5pPr>
            <a:lvl6pPr lvl="5" indent="0">
              <a:spcBef>
                <a:spcPts val="0"/>
              </a:spcBef>
              <a:buNone/>
              <a:defRPr sz="2100"/>
            </a:lvl6pPr>
            <a:lvl7pPr lvl="6" indent="0">
              <a:spcBef>
                <a:spcPts val="0"/>
              </a:spcBef>
              <a:buNone/>
              <a:defRPr sz="2100"/>
            </a:lvl7pPr>
            <a:lvl8pPr lvl="7" indent="0">
              <a:spcBef>
                <a:spcPts val="0"/>
              </a:spcBef>
              <a:buNone/>
              <a:defRPr sz="2100"/>
            </a:lvl8pPr>
            <a:lvl9pPr lvl="8" indent="0">
              <a:spcBef>
                <a:spcPts val="0"/>
              </a:spcBef>
              <a:buNone/>
              <a:defRPr sz="21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520439" y="10223500"/>
            <a:ext cx="44165520" cy="24367491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t" anchorCtr="0"/>
          <a:lstStyle>
            <a:lvl1pPr marL="1282700" marR="0" lvl="0" indent="-29210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SzPct val="100000"/>
              <a:buFont typeface="Arial"/>
              <a:buChar char="•"/>
              <a:defRPr sz="1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35400" marR="0" lvl="1" indent="-4318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00800" marR="0" lvl="2" indent="-5715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966200" marR="0" lvl="3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18900" marR="0" lvl="4" indent="-6350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84300" marR="0" lvl="5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637000" marR="0" lvl="6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02400" marR="0" lvl="7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767800" marR="0" lvl="8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l" rtl="0">
              <a:spcBef>
                <a:spcPts val="0"/>
              </a:spcBef>
              <a:buNone/>
              <a:defRPr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16962119" y="35595568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ctr" rtl="0">
              <a:spcBef>
                <a:spcPts val="0"/>
              </a:spcBef>
              <a:buNone/>
              <a:defRPr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616451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53325" rIns="106675" bIns="533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493772" y="9574540"/>
            <a:ext cx="44165520" cy="15975327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100"/>
            </a:lvl2pPr>
            <a:lvl3pPr lvl="2" indent="0">
              <a:spcBef>
                <a:spcPts val="0"/>
              </a:spcBef>
              <a:buNone/>
              <a:defRPr sz="2100"/>
            </a:lvl3pPr>
            <a:lvl4pPr lvl="3" indent="0">
              <a:spcBef>
                <a:spcPts val="0"/>
              </a:spcBef>
              <a:buNone/>
              <a:defRPr sz="2100"/>
            </a:lvl4pPr>
            <a:lvl5pPr lvl="4" indent="0">
              <a:spcBef>
                <a:spcPts val="0"/>
              </a:spcBef>
              <a:buNone/>
              <a:defRPr sz="2100"/>
            </a:lvl5pPr>
            <a:lvl6pPr lvl="5" indent="0">
              <a:spcBef>
                <a:spcPts val="0"/>
              </a:spcBef>
              <a:buNone/>
              <a:defRPr sz="2100"/>
            </a:lvl6pPr>
            <a:lvl7pPr lvl="6" indent="0">
              <a:spcBef>
                <a:spcPts val="0"/>
              </a:spcBef>
              <a:buNone/>
              <a:defRPr sz="2100"/>
            </a:lvl7pPr>
            <a:lvl8pPr lvl="7" indent="0">
              <a:spcBef>
                <a:spcPts val="0"/>
              </a:spcBef>
              <a:buNone/>
              <a:defRPr sz="2100"/>
            </a:lvl8pPr>
            <a:lvl9pPr lvl="8" indent="0">
              <a:spcBef>
                <a:spcPts val="0"/>
              </a:spcBef>
              <a:buNone/>
              <a:defRPr sz="21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493772" y="25701001"/>
            <a:ext cx="44165520" cy="8401047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t" anchorCtr="0"/>
          <a:lstStyle>
            <a:lvl1pPr marL="0" marR="0" lvl="0" indent="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Font typeface="Arial"/>
              <a:buNone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65400" marR="0" lvl="1" indent="-12700" algn="l" rtl="0">
              <a:lnSpc>
                <a:spcPct val="90000"/>
              </a:lnSpc>
              <a:spcBef>
                <a:spcPts val="2800"/>
              </a:spcBef>
              <a:buClr>
                <a:srgbClr val="888888"/>
              </a:buClr>
              <a:buFont typeface="Arial"/>
              <a:buNone/>
              <a:defRPr sz="1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18100" marR="0" lvl="2" indent="0" algn="l" rtl="0">
              <a:lnSpc>
                <a:spcPct val="90000"/>
              </a:lnSpc>
              <a:spcBef>
                <a:spcPts val="2800"/>
              </a:spcBef>
              <a:buClr>
                <a:srgbClr val="888888"/>
              </a:buClr>
              <a:buFont typeface="Arial"/>
              <a:buNone/>
              <a:defRPr sz="10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3500" marR="0" lvl="3" indent="-12700" algn="l" rtl="0">
              <a:lnSpc>
                <a:spcPct val="90000"/>
              </a:lnSpc>
              <a:spcBef>
                <a:spcPts val="2800"/>
              </a:spcBef>
              <a:buClr>
                <a:srgbClr val="888888"/>
              </a:buClr>
              <a:buFont typeface="Arial"/>
              <a:buNone/>
              <a:defRPr sz="9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36200" marR="0" lvl="4" indent="0" algn="l" rtl="0">
              <a:lnSpc>
                <a:spcPct val="90000"/>
              </a:lnSpc>
              <a:spcBef>
                <a:spcPts val="2800"/>
              </a:spcBef>
              <a:buClr>
                <a:srgbClr val="888888"/>
              </a:buClr>
              <a:buFont typeface="Arial"/>
              <a:buNone/>
              <a:defRPr sz="9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01600" marR="0" lvl="5" indent="0" algn="l" rtl="0">
              <a:lnSpc>
                <a:spcPct val="90000"/>
              </a:lnSpc>
              <a:spcBef>
                <a:spcPts val="2800"/>
              </a:spcBef>
              <a:buClr>
                <a:srgbClr val="888888"/>
              </a:buClr>
              <a:buFont typeface="Arial"/>
              <a:buNone/>
              <a:defRPr sz="9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367000" marR="0" lvl="6" indent="-12700" algn="l" rtl="0">
              <a:lnSpc>
                <a:spcPct val="90000"/>
              </a:lnSpc>
              <a:spcBef>
                <a:spcPts val="2800"/>
              </a:spcBef>
              <a:buClr>
                <a:srgbClr val="888888"/>
              </a:buClr>
              <a:buFont typeface="Arial"/>
              <a:buNone/>
              <a:defRPr sz="9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919700" marR="0" lvl="7" indent="0" algn="l" rtl="0">
              <a:lnSpc>
                <a:spcPct val="90000"/>
              </a:lnSpc>
              <a:spcBef>
                <a:spcPts val="2800"/>
              </a:spcBef>
              <a:buClr>
                <a:srgbClr val="888888"/>
              </a:buClr>
              <a:buFont typeface="Arial"/>
              <a:buNone/>
              <a:defRPr sz="9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485100" marR="0" lvl="8" indent="-12700" algn="l" rtl="0">
              <a:lnSpc>
                <a:spcPct val="90000"/>
              </a:lnSpc>
              <a:spcBef>
                <a:spcPts val="2800"/>
              </a:spcBef>
              <a:buClr>
                <a:srgbClr val="888888"/>
              </a:buClr>
              <a:buFont typeface="Arial"/>
              <a:buNone/>
              <a:defRPr sz="9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l" rtl="0">
              <a:spcBef>
                <a:spcPts val="0"/>
              </a:spcBef>
              <a:buNone/>
              <a:defRPr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16962119" y="35595568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ctr" rtl="0">
              <a:spcBef>
                <a:spcPts val="0"/>
              </a:spcBef>
              <a:buNone/>
              <a:defRPr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616451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53325" rIns="106675" bIns="533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520439" y="2044708"/>
            <a:ext cx="44165520" cy="7423152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100"/>
            </a:lvl2pPr>
            <a:lvl3pPr lvl="2" indent="0">
              <a:spcBef>
                <a:spcPts val="0"/>
              </a:spcBef>
              <a:buNone/>
              <a:defRPr sz="2100"/>
            </a:lvl3pPr>
            <a:lvl4pPr lvl="3" indent="0">
              <a:spcBef>
                <a:spcPts val="0"/>
              </a:spcBef>
              <a:buNone/>
              <a:defRPr sz="2100"/>
            </a:lvl4pPr>
            <a:lvl5pPr lvl="4" indent="0">
              <a:spcBef>
                <a:spcPts val="0"/>
              </a:spcBef>
              <a:buNone/>
              <a:defRPr sz="2100"/>
            </a:lvl5pPr>
            <a:lvl6pPr lvl="5" indent="0">
              <a:spcBef>
                <a:spcPts val="0"/>
              </a:spcBef>
              <a:buNone/>
              <a:defRPr sz="2100"/>
            </a:lvl6pPr>
            <a:lvl7pPr lvl="6" indent="0">
              <a:spcBef>
                <a:spcPts val="0"/>
              </a:spcBef>
              <a:buNone/>
              <a:defRPr sz="2100"/>
            </a:lvl7pPr>
            <a:lvl8pPr lvl="7" indent="0">
              <a:spcBef>
                <a:spcPts val="0"/>
              </a:spcBef>
              <a:buNone/>
              <a:defRPr sz="2100"/>
            </a:lvl8pPr>
            <a:lvl9pPr lvl="8" indent="0">
              <a:spcBef>
                <a:spcPts val="0"/>
              </a:spcBef>
              <a:buNone/>
              <a:defRPr sz="21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520439" y="10223500"/>
            <a:ext cx="21762719" cy="24367491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t" anchorCtr="0"/>
          <a:lstStyle>
            <a:lvl1pPr marL="1282700" marR="0" lvl="0" indent="-29210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SzPct val="100000"/>
              <a:buFont typeface="Arial"/>
              <a:buChar char="•"/>
              <a:defRPr sz="1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35400" marR="0" lvl="1" indent="-4318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00800" marR="0" lvl="2" indent="-5715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966200" marR="0" lvl="3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18900" marR="0" lvl="4" indent="-6350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84300" marR="0" lvl="5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637000" marR="0" lvl="6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02400" marR="0" lvl="7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767800" marR="0" lvl="8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25923240" y="10223500"/>
            <a:ext cx="21762719" cy="24367491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t" anchorCtr="0"/>
          <a:lstStyle>
            <a:lvl1pPr marL="1282700" marR="0" lvl="0" indent="-29210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SzPct val="100000"/>
              <a:buFont typeface="Arial"/>
              <a:buChar char="•"/>
              <a:defRPr sz="1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35400" marR="0" lvl="1" indent="-4318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00800" marR="0" lvl="2" indent="-5715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966200" marR="0" lvl="3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18900" marR="0" lvl="4" indent="-6350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84300" marR="0" lvl="5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637000" marR="0" lvl="6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02400" marR="0" lvl="7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767800" marR="0" lvl="8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l" rtl="0">
              <a:spcBef>
                <a:spcPts val="0"/>
              </a:spcBef>
              <a:buNone/>
              <a:defRPr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16962119" y="35595568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ctr" rtl="0">
              <a:spcBef>
                <a:spcPts val="0"/>
              </a:spcBef>
              <a:buNone/>
              <a:defRPr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616451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53325" rIns="106675" bIns="533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527109" y="2044708"/>
            <a:ext cx="44165520" cy="7423152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100"/>
            </a:lvl2pPr>
            <a:lvl3pPr lvl="2" indent="0">
              <a:spcBef>
                <a:spcPts val="0"/>
              </a:spcBef>
              <a:buNone/>
              <a:defRPr sz="2100"/>
            </a:lvl3pPr>
            <a:lvl4pPr lvl="3" indent="0">
              <a:spcBef>
                <a:spcPts val="0"/>
              </a:spcBef>
              <a:buNone/>
              <a:defRPr sz="2100"/>
            </a:lvl4pPr>
            <a:lvl5pPr lvl="4" indent="0">
              <a:spcBef>
                <a:spcPts val="0"/>
              </a:spcBef>
              <a:buNone/>
              <a:defRPr sz="2100"/>
            </a:lvl5pPr>
            <a:lvl6pPr lvl="5" indent="0">
              <a:spcBef>
                <a:spcPts val="0"/>
              </a:spcBef>
              <a:buNone/>
              <a:defRPr sz="2100"/>
            </a:lvl6pPr>
            <a:lvl7pPr lvl="6" indent="0">
              <a:spcBef>
                <a:spcPts val="0"/>
              </a:spcBef>
              <a:buNone/>
              <a:defRPr sz="2100"/>
            </a:lvl7pPr>
            <a:lvl8pPr lvl="7" indent="0">
              <a:spcBef>
                <a:spcPts val="0"/>
              </a:spcBef>
              <a:buNone/>
              <a:defRPr sz="2100"/>
            </a:lvl8pPr>
            <a:lvl9pPr lvl="8" indent="0">
              <a:spcBef>
                <a:spcPts val="0"/>
              </a:spcBef>
              <a:buNone/>
              <a:defRPr sz="21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527115" y="9414512"/>
            <a:ext cx="21662703" cy="4613907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b" anchorCtr="0"/>
          <a:lstStyle>
            <a:lvl1pPr marL="0" marR="0" lvl="0" indent="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Font typeface="Arial"/>
              <a:buNone/>
              <a:defRPr sz="1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65400" marR="0" lvl="1" indent="-12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1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18100" marR="0" lvl="2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10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3500" marR="0" lvl="3" indent="-12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9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36200" marR="0" lvl="4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9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01600" marR="0" lvl="5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9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367000" marR="0" lvl="6" indent="-12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9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919700" marR="0" lvl="7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9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485100" marR="0" lvl="8" indent="-12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9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3527115" y="14028420"/>
            <a:ext cx="21662703" cy="20633691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t" anchorCtr="0"/>
          <a:lstStyle>
            <a:lvl1pPr marL="1282700" marR="0" lvl="0" indent="-29210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SzPct val="100000"/>
              <a:buFont typeface="Arial"/>
              <a:buChar char="•"/>
              <a:defRPr sz="1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35400" marR="0" lvl="1" indent="-4318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00800" marR="0" lvl="2" indent="-5715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966200" marR="0" lvl="3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18900" marR="0" lvl="4" indent="-6350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84300" marR="0" lvl="5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637000" marR="0" lvl="6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02400" marR="0" lvl="7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767800" marR="0" lvl="8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25923242" y="9414512"/>
            <a:ext cx="21769390" cy="4613907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b" anchorCtr="0"/>
          <a:lstStyle>
            <a:lvl1pPr marL="0" marR="0" lvl="0" indent="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Font typeface="Arial"/>
              <a:buNone/>
              <a:defRPr sz="1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65400" marR="0" lvl="1" indent="-12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1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18100" marR="0" lvl="2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10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3500" marR="0" lvl="3" indent="-12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9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36200" marR="0" lvl="4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9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01600" marR="0" lvl="5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9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367000" marR="0" lvl="6" indent="-12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9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919700" marR="0" lvl="7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9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485100" marR="0" lvl="8" indent="-12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9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25923242" y="14028420"/>
            <a:ext cx="21769390" cy="20633691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t" anchorCtr="0"/>
          <a:lstStyle>
            <a:lvl1pPr marL="1282700" marR="0" lvl="0" indent="-29210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SzPct val="100000"/>
              <a:buFont typeface="Arial"/>
              <a:buChar char="•"/>
              <a:defRPr sz="1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35400" marR="0" lvl="1" indent="-4318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00800" marR="0" lvl="2" indent="-5715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966200" marR="0" lvl="3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18900" marR="0" lvl="4" indent="-6350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84300" marR="0" lvl="5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637000" marR="0" lvl="6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02400" marR="0" lvl="7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767800" marR="0" lvl="8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l" rtl="0">
              <a:spcBef>
                <a:spcPts val="0"/>
              </a:spcBef>
              <a:buNone/>
              <a:defRPr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16962119" y="35595568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ctr" rtl="0">
              <a:spcBef>
                <a:spcPts val="0"/>
              </a:spcBef>
              <a:buNone/>
              <a:defRPr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616451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53325" rIns="106675" bIns="533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520439" y="2044708"/>
            <a:ext cx="44165520" cy="7423152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100"/>
            </a:lvl2pPr>
            <a:lvl3pPr lvl="2" indent="0">
              <a:spcBef>
                <a:spcPts val="0"/>
              </a:spcBef>
              <a:buNone/>
              <a:defRPr sz="2100"/>
            </a:lvl3pPr>
            <a:lvl4pPr lvl="3" indent="0">
              <a:spcBef>
                <a:spcPts val="0"/>
              </a:spcBef>
              <a:buNone/>
              <a:defRPr sz="2100"/>
            </a:lvl4pPr>
            <a:lvl5pPr lvl="4" indent="0">
              <a:spcBef>
                <a:spcPts val="0"/>
              </a:spcBef>
              <a:buNone/>
              <a:defRPr sz="2100"/>
            </a:lvl5pPr>
            <a:lvl6pPr lvl="5" indent="0">
              <a:spcBef>
                <a:spcPts val="0"/>
              </a:spcBef>
              <a:buNone/>
              <a:defRPr sz="2100"/>
            </a:lvl6pPr>
            <a:lvl7pPr lvl="6" indent="0">
              <a:spcBef>
                <a:spcPts val="0"/>
              </a:spcBef>
              <a:buNone/>
              <a:defRPr sz="2100"/>
            </a:lvl7pPr>
            <a:lvl8pPr lvl="7" indent="0">
              <a:spcBef>
                <a:spcPts val="0"/>
              </a:spcBef>
              <a:buNone/>
              <a:defRPr sz="2100"/>
            </a:lvl8pPr>
            <a:lvl9pPr lvl="8" indent="0">
              <a:spcBef>
                <a:spcPts val="0"/>
              </a:spcBef>
              <a:buNone/>
              <a:defRPr sz="21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l" rtl="0">
              <a:spcBef>
                <a:spcPts val="0"/>
              </a:spcBef>
              <a:buNone/>
              <a:defRPr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16962119" y="35595568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ctr" rtl="0">
              <a:spcBef>
                <a:spcPts val="0"/>
              </a:spcBef>
              <a:buNone/>
              <a:defRPr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616451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53325" rIns="106675" bIns="533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l" rtl="0">
              <a:spcBef>
                <a:spcPts val="0"/>
              </a:spcBef>
              <a:buNone/>
              <a:defRPr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16962119" y="35595568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ctr" rtl="0">
              <a:spcBef>
                <a:spcPts val="0"/>
              </a:spcBef>
              <a:buNone/>
              <a:defRPr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616451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53325" rIns="106675" bIns="533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527109" y="2560319"/>
            <a:ext cx="16515396" cy="8961119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7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100"/>
            </a:lvl2pPr>
            <a:lvl3pPr lvl="2" indent="0">
              <a:spcBef>
                <a:spcPts val="0"/>
              </a:spcBef>
              <a:buNone/>
              <a:defRPr sz="2100"/>
            </a:lvl3pPr>
            <a:lvl4pPr lvl="3" indent="0">
              <a:spcBef>
                <a:spcPts val="0"/>
              </a:spcBef>
              <a:buNone/>
              <a:defRPr sz="2100"/>
            </a:lvl4pPr>
            <a:lvl5pPr lvl="4" indent="0">
              <a:spcBef>
                <a:spcPts val="0"/>
              </a:spcBef>
              <a:buNone/>
              <a:defRPr sz="2100"/>
            </a:lvl5pPr>
            <a:lvl6pPr lvl="5" indent="0">
              <a:spcBef>
                <a:spcPts val="0"/>
              </a:spcBef>
              <a:buNone/>
              <a:defRPr sz="2100"/>
            </a:lvl6pPr>
            <a:lvl7pPr lvl="6" indent="0">
              <a:spcBef>
                <a:spcPts val="0"/>
              </a:spcBef>
              <a:buNone/>
              <a:defRPr sz="2100"/>
            </a:lvl7pPr>
            <a:lvl8pPr lvl="7" indent="0">
              <a:spcBef>
                <a:spcPts val="0"/>
              </a:spcBef>
              <a:buNone/>
              <a:defRPr sz="2100"/>
            </a:lvl8pPr>
            <a:lvl9pPr lvl="8" indent="0">
              <a:spcBef>
                <a:spcPts val="0"/>
              </a:spcBef>
              <a:buNone/>
              <a:defRPr sz="2100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21769389" y="5529588"/>
            <a:ext cx="25923240" cy="272923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t" anchorCtr="0"/>
          <a:lstStyle>
            <a:lvl1pPr marL="1282700" marR="0" lvl="0" indent="-13970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SzPct val="100000"/>
              <a:buFont typeface="Arial"/>
              <a:buChar char="•"/>
              <a:defRPr sz="17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35400" marR="0" lvl="1" indent="-2921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00800" marR="0" lvl="2" indent="-4318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966200" marR="0" lvl="3" indent="-5842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18900" marR="0" lvl="4" indent="-5715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84300" marR="0" lvl="5" indent="-5715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637000" marR="0" lvl="6" indent="-5715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02400" marR="0" lvl="7" indent="-5715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767800" marR="0" lvl="8" indent="-5842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3527109" y="11521440"/>
            <a:ext cx="16515396" cy="21344892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t" anchorCtr="0"/>
          <a:lstStyle>
            <a:lvl1pPr marL="0" marR="0" lvl="0" indent="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65400" marR="0" lvl="1" indent="-12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18100" marR="0" lvl="2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3500" marR="0" lvl="3" indent="-12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36200" marR="0" lvl="4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01600" marR="0" lvl="5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367000" marR="0" lvl="6" indent="-12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919700" marR="0" lvl="7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485100" marR="0" lvl="8" indent="-12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l" rtl="0">
              <a:spcBef>
                <a:spcPts val="0"/>
              </a:spcBef>
              <a:buNone/>
              <a:defRPr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16962119" y="35595568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ctr" rtl="0">
              <a:spcBef>
                <a:spcPts val="0"/>
              </a:spcBef>
              <a:buNone/>
              <a:defRPr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616451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53325" rIns="106675" bIns="533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520439" y="2044708"/>
            <a:ext cx="44165519" cy="7423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520439" y="10223500"/>
            <a:ext cx="44165519" cy="243674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0160" marR="0" lvl="0" indent="-28448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SzPct val="99872"/>
              <a:buFont typeface="Arial"/>
              <a:buChar char="•"/>
              <a:defRPr sz="15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0" marR="0" lvl="1" indent="-4343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298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00800" marR="0" lvl="2" indent="-5715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961120" marR="0" lvl="3" indent="-6502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21440" marR="0" lvl="4" indent="-64515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81761" marR="0" lvl="5" indent="-64008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642080" marR="0" lvl="6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02400" marR="0" lvl="7" indent="-64261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762720" marR="0" lvl="8" indent="-6502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6962120" y="35595568"/>
            <a:ext cx="17282159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6164518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19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527109" y="2560319"/>
            <a:ext cx="16515396" cy="8961119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7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100"/>
            </a:lvl2pPr>
            <a:lvl3pPr lvl="2" indent="0">
              <a:spcBef>
                <a:spcPts val="0"/>
              </a:spcBef>
              <a:buNone/>
              <a:defRPr sz="2100"/>
            </a:lvl3pPr>
            <a:lvl4pPr lvl="3" indent="0">
              <a:spcBef>
                <a:spcPts val="0"/>
              </a:spcBef>
              <a:buNone/>
              <a:defRPr sz="2100"/>
            </a:lvl4pPr>
            <a:lvl5pPr lvl="4" indent="0">
              <a:spcBef>
                <a:spcPts val="0"/>
              </a:spcBef>
              <a:buNone/>
              <a:defRPr sz="2100"/>
            </a:lvl5pPr>
            <a:lvl6pPr lvl="5" indent="0">
              <a:spcBef>
                <a:spcPts val="0"/>
              </a:spcBef>
              <a:buNone/>
              <a:defRPr sz="2100"/>
            </a:lvl6pPr>
            <a:lvl7pPr lvl="6" indent="0">
              <a:spcBef>
                <a:spcPts val="0"/>
              </a:spcBef>
              <a:buNone/>
              <a:defRPr sz="2100"/>
            </a:lvl7pPr>
            <a:lvl8pPr lvl="7" indent="0">
              <a:spcBef>
                <a:spcPts val="0"/>
              </a:spcBef>
              <a:buNone/>
              <a:defRPr sz="2100"/>
            </a:lvl8pPr>
            <a:lvl9pPr lvl="8" indent="0">
              <a:spcBef>
                <a:spcPts val="0"/>
              </a:spcBef>
              <a:buNone/>
              <a:defRPr sz="2100"/>
            </a:lvl9pPr>
          </a:lstStyle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pic" idx="2"/>
          </p:nvPr>
        </p:nvSpPr>
        <p:spPr>
          <a:xfrm>
            <a:off x="21769389" y="5529588"/>
            <a:ext cx="25923240" cy="272923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t" anchorCtr="0"/>
          <a:lstStyle>
            <a:lvl1pPr marL="0" marR="0" lvl="0" indent="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SzPct val="25000"/>
              <a:buFont typeface="Arial"/>
              <a:buNone/>
              <a:defRPr sz="17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65400" marR="0" lvl="1" indent="-12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25000"/>
              <a:buFont typeface="Arial"/>
              <a:buNone/>
              <a:defRPr sz="1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18100" marR="0" lvl="2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25000"/>
              <a:buFont typeface="Arial"/>
              <a:buNone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3500" marR="0" lvl="3" indent="-12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25000"/>
              <a:buFont typeface="Arial"/>
              <a:buNone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36200" marR="0" lvl="4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25000"/>
              <a:buFont typeface="Arial"/>
              <a:buNone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01600" marR="0" lvl="5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25000"/>
              <a:buFont typeface="Arial"/>
              <a:buNone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367000" marR="0" lvl="6" indent="-12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25000"/>
              <a:buFont typeface="Arial"/>
              <a:buNone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919700" marR="0" lvl="7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25000"/>
              <a:buFont typeface="Arial"/>
              <a:buNone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485100" marR="0" lvl="8" indent="-12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25000"/>
              <a:buFont typeface="Arial"/>
              <a:buNone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527109" y="11521440"/>
            <a:ext cx="16515396" cy="21344892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t" anchorCtr="0"/>
          <a:lstStyle>
            <a:lvl1pPr marL="0" marR="0" lvl="0" indent="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65400" marR="0" lvl="1" indent="-12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18100" marR="0" lvl="2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3500" marR="0" lvl="3" indent="-12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36200" marR="0" lvl="4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01600" marR="0" lvl="5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367000" marR="0" lvl="6" indent="-12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919700" marR="0" lvl="7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485100" marR="0" lvl="8" indent="-12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l" rtl="0">
              <a:spcBef>
                <a:spcPts val="0"/>
              </a:spcBef>
              <a:buNone/>
              <a:defRPr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16962119" y="35595568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ctr" rtl="0">
              <a:spcBef>
                <a:spcPts val="0"/>
              </a:spcBef>
              <a:buNone/>
              <a:defRPr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616451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53325" rIns="106675" bIns="533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520439" y="2044708"/>
            <a:ext cx="44165520" cy="7423152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100"/>
            </a:lvl2pPr>
            <a:lvl3pPr lvl="2" indent="0">
              <a:spcBef>
                <a:spcPts val="0"/>
              </a:spcBef>
              <a:buNone/>
              <a:defRPr sz="2100"/>
            </a:lvl3pPr>
            <a:lvl4pPr lvl="3" indent="0">
              <a:spcBef>
                <a:spcPts val="0"/>
              </a:spcBef>
              <a:buNone/>
              <a:defRPr sz="2100"/>
            </a:lvl4pPr>
            <a:lvl5pPr lvl="4" indent="0">
              <a:spcBef>
                <a:spcPts val="0"/>
              </a:spcBef>
              <a:buNone/>
              <a:defRPr sz="2100"/>
            </a:lvl5pPr>
            <a:lvl6pPr lvl="5" indent="0">
              <a:spcBef>
                <a:spcPts val="0"/>
              </a:spcBef>
              <a:buNone/>
              <a:defRPr sz="2100"/>
            </a:lvl6pPr>
            <a:lvl7pPr lvl="6" indent="0">
              <a:spcBef>
                <a:spcPts val="0"/>
              </a:spcBef>
              <a:buNone/>
              <a:defRPr sz="2100"/>
            </a:lvl7pPr>
            <a:lvl8pPr lvl="7" indent="0">
              <a:spcBef>
                <a:spcPts val="0"/>
              </a:spcBef>
              <a:buNone/>
              <a:defRPr sz="2100"/>
            </a:lvl8pPr>
            <a:lvl9pPr lvl="8" indent="0">
              <a:spcBef>
                <a:spcPts val="0"/>
              </a:spcBef>
              <a:buNone/>
              <a:defRPr sz="21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 rot="5400000">
            <a:off x="13419455" y="324485"/>
            <a:ext cx="24367491" cy="4416552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t" anchorCtr="0"/>
          <a:lstStyle>
            <a:lvl1pPr marL="1282700" marR="0" lvl="0" indent="-29210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SzPct val="100000"/>
              <a:buFont typeface="Arial"/>
              <a:buChar char="•"/>
              <a:defRPr sz="1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35400" marR="0" lvl="1" indent="-4318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00800" marR="0" lvl="2" indent="-5715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966200" marR="0" lvl="3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18900" marR="0" lvl="4" indent="-6350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84300" marR="0" lvl="5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637000" marR="0" lvl="6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02400" marR="0" lvl="7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767800" marR="0" lvl="8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l" rtl="0">
              <a:spcBef>
                <a:spcPts val="0"/>
              </a:spcBef>
              <a:buNone/>
              <a:defRPr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16962119" y="35595568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ctr" rtl="0">
              <a:spcBef>
                <a:spcPts val="0"/>
              </a:spcBef>
              <a:buNone/>
              <a:defRPr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616451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53325" rIns="106675" bIns="533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 rot="5400000">
            <a:off x="25892125" y="12797156"/>
            <a:ext cx="32546292" cy="1104138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100"/>
            </a:lvl2pPr>
            <a:lvl3pPr lvl="2" indent="0">
              <a:spcBef>
                <a:spcPts val="0"/>
              </a:spcBef>
              <a:buNone/>
              <a:defRPr sz="2100"/>
            </a:lvl3pPr>
            <a:lvl4pPr lvl="3" indent="0">
              <a:spcBef>
                <a:spcPts val="0"/>
              </a:spcBef>
              <a:buNone/>
              <a:defRPr sz="2100"/>
            </a:lvl4pPr>
            <a:lvl5pPr lvl="4" indent="0">
              <a:spcBef>
                <a:spcPts val="0"/>
              </a:spcBef>
              <a:buNone/>
              <a:defRPr sz="2100"/>
            </a:lvl5pPr>
            <a:lvl6pPr lvl="5" indent="0">
              <a:spcBef>
                <a:spcPts val="0"/>
              </a:spcBef>
              <a:buNone/>
              <a:defRPr sz="2100"/>
            </a:lvl6pPr>
            <a:lvl7pPr lvl="6" indent="0">
              <a:spcBef>
                <a:spcPts val="0"/>
              </a:spcBef>
              <a:buNone/>
              <a:defRPr sz="2100"/>
            </a:lvl7pPr>
            <a:lvl8pPr lvl="7" indent="0">
              <a:spcBef>
                <a:spcPts val="0"/>
              </a:spcBef>
              <a:buNone/>
              <a:defRPr sz="2100"/>
            </a:lvl8pPr>
            <a:lvl9pPr lvl="8" indent="0">
              <a:spcBef>
                <a:spcPts val="0"/>
              </a:spcBef>
              <a:buNone/>
              <a:defRPr sz="21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 rot="5400000">
            <a:off x="3489326" y="2075815"/>
            <a:ext cx="32546292" cy="32484061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t" anchorCtr="0"/>
          <a:lstStyle>
            <a:lvl1pPr marL="1282700" marR="0" lvl="0" indent="-29210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SzPct val="100000"/>
              <a:buFont typeface="Arial"/>
              <a:buChar char="•"/>
              <a:defRPr sz="1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35400" marR="0" lvl="1" indent="-4318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00800" marR="0" lvl="2" indent="-5715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966200" marR="0" lvl="3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18900" marR="0" lvl="4" indent="-6350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84300" marR="0" lvl="5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637000" marR="0" lvl="6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02400" marR="0" lvl="7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767800" marR="0" lvl="8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l" rtl="0">
              <a:spcBef>
                <a:spcPts val="0"/>
              </a:spcBef>
              <a:buNone/>
              <a:defRPr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16962119" y="35595568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ctr" rtl="0">
              <a:spcBef>
                <a:spcPts val="0"/>
              </a:spcBef>
              <a:buNone/>
              <a:defRPr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616451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53325" rIns="106675" bIns="533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493773" y="9574540"/>
            <a:ext cx="44165519" cy="159753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493773" y="25701001"/>
            <a:ext cx="44165519" cy="8401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Font typeface="Arial"/>
              <a:buNone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60320" marR="0" lvl="1" indent="-7620" algn="l" rtl="0">
              <a:lnSpc>
                <a:spcPct val="90000"/>
              </a:lnSpc>
              <a:spcBef>
                <a:spcPts val="2800"/>
              </a:spcBef>
              <a:buClr>
                <a:srgbClr val="888888"/>
              </a:buClr>
              <a:buFont typeface="Arial"/>
              <a:buNone/>
              <a:defRPr sz="1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20640" marR="0" lvl="2" indent="-2540" algn="l" rtl="0">
              <a:lnSpc>
                <a:spcPct val="90000"/>
              </a:lnSpc>
              <a:spcBef>
                <a:spcPts val="2800"/>
              </a:spcBef>
              <a:buClr>
                <a:srgbClr val="888888"/>
              </a:buClr>
              <a:buFont typeface="Arial"/>
              <a:buNone/>
              <a:defRPr sz="10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0960" marR="0" lvl="3" indent="-10159" algn="l" rtl="0">
              <a:lnSpc>
                <a:spcPct val="90000"/>
              </a:lnSpc>
              <a:spcBef>
                <a:spcPts val="2800"/>
              </a:spcBef>
              <a:buClr>
                <a:srgbClr val="888888"/>
              </a:buClr>
              <a:buFont typeface="Arial"/>
              <a:buNone/>
              <a:defRPr sz="8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41280" marR="0" lvl="4" indent="-5080" algn="l" rtl="0">
              <a:lnSpc>
                <a:spcPct val="90000"/>
              </a:lnSpc>
              <a:spcBef>
                <a:spcPts val="2800"/>
              </a:spcBef>
              <a:buClr>
                <a:srgbClr val="888888"/>
              </a:buClr>
              <a:buFont typeface="Arial"/>
              <a:buNone/>
              <a:defRPr sz="8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01600" marR="0" lvl="5" indent="0" algn="l" rtl="0">
              <a:lnSpc>
                <a:spcPct val="90000"/>
              </a:lnSpc>
              <a:spcBef>
                <a:spcPts val="2800"/>
              </a:spcBef>
              <a:buClr>
                <a:srgbClr val="888888"/>
              </a:buClr>
              <a:buFont typeface="Arial"/>
              <a:buNone/>
              <a:defRPr sz="8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361920" marR="0" lvl="6" indent="-7619" algn="l" rtl="0">
              <a:lnSpc>
                <a:spcPct val="90000"/>
              </a:lnSpc>
              <a:spcBef>
                <a:spcPts val="2800"/>
              </a:spcBef>
              <a:buClr>
                <a:srgbClr val="888888"/>
              </a:buClr>
              <a:buFont typeface="Arial"/>
              <a:buNone/>
              <a:defRPr sz="8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922240" marR="0" lvl="7" indent="-2539" algn="l" rtl="0">
              <a:lnSpc>
                <a:spcPct val="90000"/>
              </a:lnSpc>
              <a:spcBef>
                <a:spcPts val="2800"/>
              </a:spcBef>
              <a:buClr>
                <a:srgbClr val="888888"/>
              </a:buClr>
              <a:buFont typeface="Arial"/>
              <a:buNone/>
              <a:defRPr sz="8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482560" marR="0" lvl="8" indent="-10160" algn="l" rtl="0">
              <a:lnSpc>
                <a:spcPct val="90000"/>
              </a:lnSpc>
              <a:spcBef>
                <a:spcPts val="2800"/>
              </a:spcBef>
              <a:buClr>
                <a:srgbClr val="888888"/>
              </a:buClr>
              <a:buFont typeface="Arial"/>
              <a:buNone/>
              <a:defRPr sz="8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6962120" y="35595568"/>
            <a:ext cx="17282159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36164518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19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520439" y="2044708"/>
            <a:ext cx="44165519" cy="7423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520439" y="10223500"/>
            <a:ext cx="21762720" cy="243674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0160" marR="0" lvl="0" indent="-28448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SzPct val="99872"/>
              <a:buFont typeface="Arial"/>
              <a:buChar char="•"/>
              <a:defRPr sz="15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0" marR="0" lvl="1" indent="-4343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298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00800" marR="0" lvl="2" indent="-5715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961120" marR="0" lvl="3" indent="-6502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21440" marR="0" lvl="4" indent="-64515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81761" marR="0" lvl="5" indent="-64008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642080" marR="0" lvl="6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02400" marR="0" lvl="7" indent="-64261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762720" marR="0" lvl="8" indent="-6502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25923240" y="10223500"/>
            <a:ext cx="21762720" cy="243674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0160" marR="0" lvl="0" indent="-28448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SzPct val="99872"/>
              <a:buFont typeface="Arial"/>
              <a:buChar char="•"/>
              <a:defRPr sz="15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0" marR="0" lvl="1" indent="-4343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298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00800" marR="0" lvl="2" indent="-5715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961120" marR="0" lvl="3" indent="-6502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21440" marR="0" lvl="4" indent="-64515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81761" marR="0" lvl="5" indent="-64008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642080" marR="0" lvl="6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02400" marR="0" lvl="7" indent="-64261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762720" marR="0" lvl="8" indent="-6502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6962120" y="35595568"/>
            <a:ext cx="17282159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36164518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19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27110" y="2044708"/>
            <a:ext cx="44165519" cy="7423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27114" y="9414513"/>
            <a:ext cx="21662704" cy="4613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Font typeface="Arial"/>
              <a:buNone/>
              <a:defRPr sz="1343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60320" marR="0" lvl="1" indent="-762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1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20640" marR="0" lvl="2" indent="-254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100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0960" marR="0" lvl="3" indent="-1015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8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41280" marR="0" lvl="4" indent="-508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8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01600" marR="0" lvl="5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8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361920" marR="0" lvl="6" indent="-761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8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922240" marR="0" lvl="7" indent="-25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8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482560" marR="0" lvl="8" indent="-1016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8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527114" y="14028420"/>
            <a:ext cx="21662704" cy="20633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0160" marR="0" lvl="0" indent="-28448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SzPct val="99872"/>
              <a:buFont typeface="Arial"/>
              <a:buChar char="•"/>
              <a:defRPr sz="15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0" marR="0" lvl="1" indent="-4343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298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00800" marR="0" lvl="2" indent="-5715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961120" marR="0" lvl="3" indent="-6502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21440" marR="0" lvl="4" indent="-64515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81761" marR="0" lvl="5" indent="-64008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642080" marR="0" lvl="6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02400" marR="0" lvl="7" indent="-64261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762720" marR="0" lvl="8" indent="-6502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25923243" y="9414513"/>
            <a:ext cx="21769390" cy="4613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Font typeface="Arial"/>
              <a:buNone/>
              <a:defRPr sz="1343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60320" marR="0" lvl="1" indent="-762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1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20640" marR="0" lvl="2" indent="-254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100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0960" marR="0" lvl="3" indent="-1015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8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41280" marR="0" lvl="4" indent="-508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8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01600" marR="0" lvl="5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8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361920" marR="0" lvl="6" indent="-761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8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922240" marR="0" lvl="7" indent="-25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8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482560" marR="0" lvl="8" indent="-1016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8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25923243" y="14028420"/>
            <a:ext cx="21769390" cy="20633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0160" marR="0" lvl="0" indent="-28448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SzPct val="99872"/>
              <a:buFont typeface="Arial"/>
              <a:buChar char="•"/>
              <a:defRPr sz="15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0" marR="0" lvl="1" indent="-4343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298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00800" marR="0" lvl="2" indent="-5715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961120" marR="0" lvl="3" indent="-6502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21440" marR="0" lvl="4" indent="-64515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81761" marR="0" lvl="5" indent="-64008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642080" marR="0" lvl="6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02400" marR="0" lvl="7" indent="-64261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762720" marR="0" lvl="8" indent="-6502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16962120" y="35595568"/>
            <a:ext cx="17282159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36164518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19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520439" y="2044708"/>
            <a:ext cx="44165519" cy="7423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6962120" y="35595568"/>
            <a:ext cx="17282159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36164518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19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6962120" y="35595568"/>
            <a:ext cx="17282159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36164518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19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527110" y="2560319"/>
            <a:ext cx="16515396" cy="8961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7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1769390" y="5529587"/>
            <a:ext cx="25923239" cy="2729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0160" marR="0" lvl="0" indent="-14224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SzPct val="100111"/>
              <a:buFont typeface="Arial"/>
              <a:buChar char="•"/>
              <a:defRPr sz="17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0" marR="0" lvl="1" indent="-2921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72"/>
              <a:buFont typeface="Arial"/>
              <a:buChar char="•"/>
              <a:defRPr sz="15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00800" marR="0" lvl="2" indent="-42925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298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961120" marR="0" lvl="3" indent="-57911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21440" marR="0" lvl="4" indent="-57404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81761" marR="0" lvl="5" indent="-56896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642080" marR="0" lvl="6" indent="-57658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02400" marR="0" lvl="7" indent="-5715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762720" marR="0" lvl="8" indent="-57911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3527110" y="11521439"/>
            <a:ext cx="16515396" cy="213448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Font typeface="Arial"/>
              <a:buNone/>
              <a:defRPr sz="8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60320" marR="0" lvl="1" indent="-762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7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20640" marR="0" lvl="2" indent="-254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67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0960" marR="0" lvl="3" indent="-1015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41280" marR="0" lvl="4" indent="-508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01600" marR="0" lvl="5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361920" marR="0" lvl="6" indent="-761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922240" marR="0" lvl="7" indent="-25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482560" marR="0" lvl="8" indent="-1016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16962120" y="35595568"/>
            <a:ext cx="17282159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36164518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19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527110" y="2560319"/>
            <a:ext cx="16515396" cy="8961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7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21769390" y="5529587"/>
            <a:ext cx="25923239" cy="2729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Font typeface="Arial"/>
              <a:buNone/>
              <a:defRPr sz="17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60320" marR="0" lvl="1" indent="-762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15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20640" marR="0" lvl="2" indent="-254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0960" marR="0" lvl="3" indent="-1015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41280" marR="0" lvl="4" indent="-508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01600" marR="0" lvl="5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361920" marR="0" lvl="6" indent="-761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922240" marR="0" lvl="7" indent="-25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482560" marR="0" lvl="8" indent="-1016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527110" y="11521439"/>
            <a:ext cx="16515396" cy="213448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Font typeface="Arial"/>
              <a:buNone/>
              <a:defRPr sz="8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60320" marR="0" lvl="1" indent="-762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7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20640" marR="0" lvl="2" indent="-254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67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680960" marR="0" lvl="3" indent="-1015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41280" marR="0" lvl="4" indent="-508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01600" marR="0" lvl="5" indent="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361920" marR="0" lvl="6" indent="-761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922240" marR="0" lvl="7" indent="-25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482560" marR="0" lvl="8" indent="-1016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16962120" y="35595568"/>
            <a:ext cx="17282159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36164518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19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520439" y="2044708"/>
            <a:ext cx="44165519" cy="7423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520439" y="10223500"/>
            <a:ext cx="44165519" cy="243674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0160" marR="0" lvl="0" indent="-28448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SzPct val="99872"/>
              <a:buFont typeface="Arial"/>
              <a:buChar char="•"/>
              <a:defRPr sz="15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0" marR="0" lvl="1" indent="-4343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298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00800" marR="0" lvl="2" indent="-5715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961120" marR="0" lvl="3" indent="-6502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21440" marR="0" lvl="4" indent="-64515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81761" marR="0" lvl="5" indent="-64008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642080" marR="0" lvl="6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02400" marR="0" lvl="7" indent="-64261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762720" marR="0" lvl="8" indent="-650239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6962120" y="35595568"/>
            <a:ext cx="17282159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50669" marR="0" lvl="1" indent="-4368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01338" marR="0" lvl="2" indent="-8737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52006" marR="0" lvl="3" indent="-406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02675" marR="0" lvl="4" indent="-4774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753344" marR="0" lvl="5" indent="-914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04013" marR="0" lvl="6" indent="-813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54683" marR="0" lvl="7" indent="-5182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205350" marR="0" lvl="8" indent="-9549" algn="l" rtl="0">
              <a:spcBef>
                <a:spcPts val="0"/>
              </a:spcBef>
              <a:buNone/>
              <a:defRPr sz="8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36164518" y="35595568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19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520439" y="2044708"/>
            <a:ext cx="44165520" cy="7423152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  <a:defRPr sz="2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6190"/>
              <a:buNone/>
              <a:defRPr sz="2100"/>
            </a:lvl2pPr>
            <a:lvl3pPr lvl="2" indent="0">
              <a:spcBef>
                <a:spcPts val="0"/>
              </a:spcBef>
              <a:buSzPct val="76190"/>
              <a:buNone/>
              <a:defRPr sz="2100"/>
            </a:lvl3pPr>
            <a:lvl4pPr lvl="3" indent="0">
              <a:spcBef>
                <a:spcPts val="0"/>
              </a:spcBef>
              <a:buSzPct val="76190"/>
              <a:buNone/>
              <a:defRPr sz="2100"/>
            </a:lvl4pPr>
            <a:lvl5pPr lvl="4" indent="0">
              <a:spcBef>
                <a:spcPts val="0"/>
              </a:spcBef>
              <a:buSzPct val="76190"/>
              <a:buNone/>
              <a:defRPr sz="2100"/>
            </a:lvl5pPr>
            <a:lvl6pPr lvl="5" indent="0">
              <a:spcBef>
                <a:spcPts val="0"/>
              </a:spcBef>
              <a:buSzPct val="76190"/>
              <a:buNone/>
              <a:defRPr sz="2100"/>
            </a:lvl6pPr>
            <a:lvl7pPr lvl="6" indent="0">
              <a:spcBef>
                <a:spcPts val="0"/>
              </a:spcBef>
              <a:buSzPct val="76190"/>
              <a:buNone/>
              <a:defRPr sz="2100"/>
            </a:lvl7pPr>
            <a:lvl8pPr lvl="7" indent="0">
              <a:spcBef>
                <a:spcPts val="0"/>
              </a:spcBef>
              <a:buSzPct val="76190"/>
              <a:buNone/>
              <a:defRPr sz="2100"/>
            </a:lvl8pPr>
            <a:lvl9pPr lvl="8" indent="0">
              <a:spcBef>
                <a:spcPts val="0"/>
              </a:spcBef>
              <a:buSzPct val="76190"/>
              <a:buNone/>
              <a:defRPr sz="21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520439" y="10223500"/>
            <a:ext cx="44165520" cy="24367491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t" anchorCtr="0"/>
          <a:lstStyle>
            <a:lvl1pPr marL="1282700" marR="0" lvl="0" indent="-292100" algn="l" rtl="0">
              <a:lnSpc>
                <a:spcPct val="90000"/>
              </a:lnSpc>
              <a:spcBef>
                <a:spcPts val="5600"/>
              </a:spcBef>
              <a:buClr>
                <a:schemeClr val="dk1"/>
              </a:buClr>
              <a:buSzPct val="100000"/>
              <a:buFont typeface="Arial"/>
              <a:buChar char="•"/>
              <a:defRPr sz="1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35400" marR="0" lvl="1" indent="-4318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00800" marR="0" lvl="2" indent="-5715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966200" marR="0" lvl="3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18900" marR="0" lvl="4" indent="-6350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84300" marR="0" lvl="5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637000" marR="0" lvl="6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02400" marR="0" lvl="7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767800" marR="0" lvl="8" indent="-647700" algn="l" rtl="0">
              <a:lnSpc>
                <a:spcPct val="90000"/>
              </a:lnSpc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352043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l" rtl="0">
              <a:spcBef>
                <a:spcPts val="0"/>
              </a:spcBef>
              <a:buSzPct val="25000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SzPct val="250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SzPct val="250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SzPct val="250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SzPct val="250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SzPct val="250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SzPct val="250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SzPct val="250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SzPct val="250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16962119" y="35595568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/>
          <a:lstStyle>
            <a:lvl1pPr marL="0" marR="0" lvl="0" indent="0" algn="ctr" rtl="0">
              <a:spcBef>
                <a:spcPts val="0"/>
              </a:spcBef>
              <a:buSzPct val="25000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41500" marR="0" lvl="1" indent="0" algn="l" rtl="0">
              <a:spcBef>
                <a:spcPts val="0"/>
              </a:spcBef>
              <a:buSzPct val="250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83000" marR="0" lvl="2" indent="-12700" algn="l" rtl="0">
              <a:spcBef>
                <a:spcPts val="0"/>
              </a:spcBef>
              <a:buSzPct val="250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24500" marR="0" lvl="3" indent="0" algn="l" rtl="0">
              <a:spcBef>
                <a:spcPts val="0"/>
              </a:spcBef>
              <a:buSzPct val="250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78700" marR="0" lvl="4" indent="-12700" algn="l" rtl="0">
              <a:spcBef>
                <a:spcPts val="0"/>
              </a:spcBef>
              <a:buSzPct val="250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20200" marR="0" lvl="5" indent="0" algn="l" rtl="0">
              <a:spcBef>
                <a:spcPts val="0"/>
              </a:spcBef>
              <a:buSzPct val="250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061700" marR="0" lvl="6" indent="-12700" algn="l" rtl="0">
              <a:spcBef>
                <a:spcPts val="0"/>
              </a:spcBef>
              <a:buSzPct val="250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903200" marR="0" lvl="7" indent="-12700" algn="l" rtl="0">
              <a:spcBef>
                <a:spcPts val="0"/>
              </a:spcBef>
              <a:buSzPct val="250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744700" marR="0" lvl="8" indent="0" algn="l" rtl="0">
              <a:spcBef>
                <a:spcPts val="0"/>
              </a:spcBef>
              <a:buSzPct val="25000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6164519" y="35595568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lIns="106675" tIns="53325" rIns="106675" bIns="533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png"/><Relationship Id="rId13" Type="http://schemas.openxmlformats.org/officeDocument/2006/relationships/image" Target="../media/image5.jpeg"/><Relationship Id="rId14" Type="http://schemas.openxmlformats.org/officeDocument/2006/relationships/image" Target="../media/image6.jpg"/><Relationship Id="rId15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americanpetproducts.org/press_industrytrends.asp" TargetMode="External"/><Relationship Id="rId4" Type="http://schemas.openxmlformats.org/officeDocument/2006/relationships/hyperlink" Target="https://doi.org/10.1606/1044-3894.2014.95.33" TargetMode="External"/><Relationship Id="rId5" Type="http://schemas.openxmlformats.org/officeDocument/2006/relationships/hyperlink" Target="https://www.telegraph.co.uk/pets/essentials/jobs-for-working-dogs/" TargetMode="External"/><Relationship Id="rId6" Type="http://schemas.openxmlformats.org/officeDocument/2006/relationships/hyperlink" Target="http://proxy-remote.galib.uga.edu/login?url=http://search.ebscohost.com/login.aspx?direct=true&amp;db=edb&amp;AN=108866018&amp;site=eds-live" TargetMode="External"/><Relationship Id="rId7" Type="http://schemas.openxmlformats.org/officeDocument/2006/relationships/hyperlink" Target="https://www.redandblack.com/uganews/dawgs-training-dogs-guide-dog-training-from-start-to-finish/article_b855aebc-1420-11e7-960e-5b0f5b880e8e.html" TargetMode="External"/><Relationship Id="rId8" Type="http://schemas.openxmlformats.org/officeDocument/2006/relationships/hyperlink" Target="https://doi.org/10.1007/s12119-016-9380-z" TargetMode="External"/><Relationship Id="rId9" Type="http://schemas.openxmlformats.org/officeDocument/2006/relationships/image" Target="../media/image1.png"/><Relationship Id="rId10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989800" y="26755649"/>
            <a:ext cx="16002000" cy="104833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6675" tIns="53325" rIns="106675" bIns="53325" anchor="t" anchorCtr="0">
            <a:noAutofit/>
          </a:bodyPr>
          <a:lstStyle/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3400" dirty="0">
                <a:solidFill>
                  <a:schemeClr val="dk1"/>
                </a:solidFill>
              </a:rPr>
              <a:t>The purpose of this study </a:t>
            </a:r>
            <a:r>
              <a:rPr lang="en-US" sz="3400" dirty="0" smtClean="0">
                <a:solidFill>
                  <a:schemeClr val="dk1"/>
                </a:solidFill>
              </a:rPr>
              <a:t>was to explore the differences in preparedness and risk perception that occurred among puppy raiser volunteers through an online survey.</a:t>
            </a: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3400" dirty="0" smtClean="0">
                <a:solidFill>
                  <a:schemeClr val="dk1"/>
                </a:solidFill>
              </a:rPr>
              <a:t>The survey was sent out on an email list serve of local puppy raisers as well as five other southeastern volunteer groups (~300 people). </a:t>
            </a:r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400" dirty="0"/>
              <a:t>The </a:t>
            </a:r>
            <a:r>
              <a:rPr lang="en-US" sz="3400" dirty="0" smtClean="0"/>
              <a:t>survey </a:t>
            </a:r>
            <a:r>
              <a:rPr lang="en-US" sz="3400" dirty="0"/>
              <a:t>received a total of 84 </a:t>
            </a:r>
            <a:r>
              <a:rPr lang="en-US" sz="3400" dirty="0" smtClean="0"/>
              <a:t>responses. </a:t>
            </a:r>
            <a:r>
              <a:rPr lang="en-US" sz="3400" dirty="0"/>
              <a:t>However, 26 of those respondents did not finish the </a:t>
            </a:r>
            <a:r>
              <a:rPr lang="en-US" sz="3400" dirty="0" smtClean="0"/>
              <a:t>survey, </a:t>
            </a:r>
            <a:r>
              <a:rPr lang="en-US" sz="3400" dirty="0"/>
              <a:t>giving </a:t>
            </a:r>
            <a:r>
              <a:rPr lang="en-US" sz="3400" dirty="0" smtClean="0"/>
              <a:t>a </a:t>
            </a:r>
            <a:r>
              <a:rPr lang="en-US" sz="3400" dirty="0"/>
              <a:t>complete sample size of n=58 (response rate = 19%)</a:t>
            </a:r>
            <a:r>
              <a:rPr lang="en-US" sz="3200" dirty="0"/>
              <a:t>. </a:t>
            </a:r>
            <a:endParaRPr lang="en-US" sz="3200" dirty="0" smtClean="0"/>
          </a:p>
        </p:txBody>
      </p:sp>
      <p:sp>
        <p:nvSpPr>
          <p:cNvPr id="160" name="Shape 160"/>
          <p:cNvSpPr txBox="1"/>
          <p:nvPr/>
        </p:nvSpPr>
        <p:spPr>
          <a:xfrm>
            <a:off x="961578" y="26006870"/>
            <a:ext cx="16052400" cy="753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06675" tIns="53325" rIns="106675" bIns="533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200" b="1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Methods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989800" y="5481349"/>
            <a:ext cx="16002000" cy="2011714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6675" tIns="53325" rIns="106675" bIns="53325" anchor="ctr" anchorCtr="0">
            <a:noAutofit/>
          </a:bodyPr>
          <a:lstStyle/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300" dirty="0"/>
              <a:t>According to the 2017-2018 American Pet Products Association (APPA) National Pet Owners Survey, 68% of households within the U.S. own a </a:t>
            </a:r>
            <a:r>
              <a:rPr lang="en-US" sz="3300" dirty="0" smtClean="0"/>
              <a:t>pet</a:t>
            </a:r>
            <a:r>
              <a:rPr lang="en-US" sz="3300" dirty="0" smtClean="0">
                <a:solidFill>
                  <a:schemeClr val="dk1"/>
                </a:solidFill>
              </a:rPr>
              <a:t>.</a:t>
            </a:r>
            <a:r>
              <a:rPr lang="en-US" sz="3300" dirty="0" smtClean="0"/>
              <a:t> (1)</a:t>
            </a:r>
            <a:endParaRPr lang="en-US" sz="3300" dirty="0"/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300" dirty="0"/>
              <a:t>In 1994, APPA calculated total U.S. pet industry expenditures to be $17 </a:t>
            </a:r>
            <a:r>
              <a:rPr lang="en-US" sz="3300" dirty="0" smtClean="0"/>
              <a:t>billion, and in </a:t>
            </a:r>
            <a:r>
              <a:rPr lang="en-US" sz="3300" dirty="0"/>
              <a:t>2016, that number soared to almost $67 </a:t>
            </a:r>
            <a:r>
              <a:rPr lang="en-US" sz="3300" dirty="0" smtClean="0"/>
              <a:t>billion</a:t>
            </a:r>
            <a:r>
              <a:rPr lang="en-US" sz="3300" dirty="0" smtClean="0">
                <a:solidFill>
                  <a:schemeClr val="dk1"/>
                </a:solidFill>
              </a:rPr>
              <a:t>.</a:t>
            </a:r>
            <a:r>
              <a:rPr lang="en-US" sz="3300" dirty="0" smtClean="0">
                <a:solidFill>
                  <a:schemeClr val="tx1"/>
                </a:solidFill>
              </a:rPr>
              <a:t> (1)</a:t>
            </a:r>
            <a:endParaRPr lang="en-US" sz="3300" dirty="0">
              <a:solidFill>
                <a:schemeClr val="tx1"/>
              </a:solidFill>
            </a:endParaRPr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300" dirty="0" smtClean="0"/>
              <a:t>Research shows </a:t>
            </a:r>
            <a:r>
              <a:rPr lang="en-US" sz="3300" dirty="0"/>
              <a:t>pet </a:t>
            </a:r>
            <a:r>
              <a:rPr lang="en-US" sz="3300" dirty="0" smtClean="0"/>
              <a:t>ownership affects </a:t>
            </a:r>
            <a:r>
              <a:rPr lang="en-US" sz="3300" dirty="0"/>
              <a:t>cardiovascular health, </a:t>
            </a:r>
            <a:r>
              <a:rPr lang="en-US" sz="3300" dirty="0" smtClean="0"/>
              <a:t>increases </a:t>
            </a:r>
            <a:r>
              <a:rPr lang="en-US" sz="3300" dirty="0"/>
              <a:t>physical activity, </a:t>
            </a:r>
            <a:r>
              <a:rPr lang="en-US" sz="3300" dirty="0" smtClean="0"/>
              <a:t>enhances </a:t>
            </a:r>
            <a:r>
              <a:rPr lang="en-US" sz="3300" dirty="0"/>
              <a:t>the welfare of the elderly, and </a:t>
            </a:r>
            <a:r>
              <a:rPr lang="en-US" sz="3300" dirty="0" smtClean="0"/>
              <a:t>serves </a:t>
            </a:r>
            <a:r>
              <a:rPr lang="en-US" sz="3300" dirty="0"/>
              <a:t>as a source of support for people experiencing crisis and </a:t>
            </a:r>
            <a:r>
              <a:rPr lang="en-US" sz="3300" dirty="0" smtClean="0"/>
              <a:t>hardship</a:t>
            </a:r>
            <a:r>
              <a:rPr lang="en-US" sz="3300" dirty="0" smtClean="0">
                <a:solidFill>
                  <a:schemeClr val="dk1"/>
                </a:solidFill>
              </a:rPr>
              <a:t>.</a:t>
            </a:r>
            <a:r>
              <a:rPr lang="en-US" sz="3300" dirty="0" smtClean="0"/>
              <a:t> (2)</a:t>
            </a:r>
            <a:endParaRPr lang="en-US" sz="3300" dirty="0"/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300" dirty="0"/>
              <a:t>Dogs, although popular pets, </a:t>
            </a:r>
            <a:r>
              <a:rPr lang="en-US" sz="3300" dirty="0" smtClean="0"/>
              <a:t>serve </a:t>
            </a:r>
            <a:r>
              <a:rPr lang="en-US" sz="3300" dirty="0"/>
              <a:t>in </a:t>
            </a:r>
            <a:r>
              <a:rPr lang="en-US" sz="3300" dirty="0" smtClean="0"/>
              <a:t>many occupational </a:t>
            </a:r>
            <a:r>
              <a:rPr lang="en-US" sz="3300" dirty="0"/>
              <a:t>roles, including guiding for the blind, search and rescue, assistance for those with disabilities</a:t>
            </a:r>
            <a:r>
              <a:rPr lang="en-US" sz="3300" dirty="0" smtClean="0"/>
              <a:t>, police detection, and medical detection work. (3)</a:t>
            </a:r>
            <a:endParaRPr lang="en-US" sz="3300" dirty="0"/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300" dirty="0" smtClean="0"/>
              <a:t>Specifically, guide </a:t>
            </a:r>
            <a:r>
              <a:rPr lang="en-US" sz="3300" dirty="0"/>
              <a:t>dogs for the blind have </a:t>
            </a:r>
            <a:r>
              <a:rPr lang="en-US" sz="3300" dirty="0" smtClean="0"/>
              <a:t>become </a:t>
            </a:r>
            <a:r>
              <a:rPr lang="en-US" sz="3300" dirty="0"/>
              <a:t>common </a:t>
            </a:r>
            <a:r>
              <a:rPr lang="en-US" sz="3300" dirty="0" smtClean="0"/>
              <a:t>throughout </a:t>
            </a:r>
            <a:r>
              <a:rPr lang="en-US" sz="3300" dirty="0"/>
              <a:t>the </a:t>
            </a:r>
            <a:r>
              <a:rPr lang="en-US" sz="3300" dirty="0" smtClean="0"/>
              <a:t>world with their origin tracing </a:t>
            </a:r>
            <a:r>
              <a:rPr lang="en-US" sz="3300" dirty="0"/>
              <a:t>back to Germany after the end of World War </a:t>
            </a:r>
            <a:r>
              <a:rPr lang="en-US" sz="3300" dirty="0" smtClean="0"/>
              <a:t>I. </a:t>
            </a:r>
            <a:r>
              <a:rPr lang="en-US" sz="3300" dirty="0"/>
              <a:t>(</a:t>
            </a:r>
            <a:r>
              <a:rPr lang="en-US" sz="3300" dirty="0" smtClean="0"/>
              <a:t>4) </a:t>
            </a:r>
            <a:endParaRPr lang="en-US" sz="3300" dirty="0"/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300" dirty="0" smtClean="0"/>
              <a:t>Guide dogs (in training) live with </a:t>
            </a:r>
            <a:r>
              <a:rPr lang="en-US" sz="3300" dirty="0"/>
              <a:t>a puppy raiser</a:t>
            </a:r>
            <a:r>
              <a:rPr lang="en-US" sz="3300" dirty="0" smtClean="0"/>
              <a:t>, </a:t>
            </a:r>
            <a:r>
              <a:rPr lang="en-US" sz="3300" dirty="0"/>
              <a:t>get assigned to a trainer once </a:t>
            </a:r>
            <a:r>
              <a:rPr lang="en-US" sz="3300" dirty="0" smtClean="0"/>
              <a:t>old </a:t>
            </a:r>
            <a:r>
              <a:rPr lang="en-US" sz="3300" dirty="0"/>
              <a:t>enough, </a:t>
            </a:r>
            <a:r>
              <a:rPr lang="en-US" sz="3300" dirty="0" smtClean="0"/>
              <a:t>and </a:t>
            </a:r>
            <a:r>
              <a:rPr lang="en-US" sz="3300" dirty="0"/>
              <a:t>eventually matched with a person who is visually </a:t>
            </a:r>
            <a:r>
              <a:rPr lang="en-US" sz="3300" dirty="0" smtClean="0"/>
              <a:t>impaired</a:t>
            </a:r>
            <a:r>
              <a:rPr lang="en-US" sz="3300" dirty="0" smtClean="0">
                <a:solidFill>
                  <a:schemeClr val="dk1"/>
                </a:solidFill>
              </a:rPr>
              <a:t>.</a:t>
            </a:r>
            <a:endParaRPr lang="en-US" sz="3300" dirty="0">
              <a:solidFill>
                <a:srgbClr val="FF0000"/>
              </a:solidFill>
            </a:endParaRPr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300" dirty="0"/>
              <a:t>C</a:t>
            </a:r>
            <a:r>
              <a:rPr lang="en-US" sz="3300" dirty="0" smtClean="0"/>
              <a:t>ollege </a:t>
            </a:r>
            <a:r>
              <a:rPr lang="en-US" sz="3300" dirty="0"/>
              <a:t>students </a:t>
            </a:r>
            <a:r>
              <a:rPr lang="en-US" sz="3300" dirty="0" smtClean="0"/>
              <a:t>are </a:t>
            </a:r>
            <a:r>
              <a:rPr lang="en-US" sz="3300" dirty="0"/>
              <a:t>the most common group </a:t>
            </a:r>
            <a:r>
              <a:rPr lang="en-US" sz="3300" dirty="0" smtClean="0"/>
              <a:t>of puppy raiser volunteers because they </a:t>
            </a:r>
            <a:r>
              <a:rPr lang="en-US" sz="3300" dirty="0"/>
              <a:t>are able to expose the dogs to many different </a:t>
            </a:r>
            <a:r>
              <a:rPr lang="en-US" sz="3300" dirty="0" smtClean="0"/>
              <a:t>environments</a:t>
            </a:r>
            <a:r>
              <a:rPr lang="en-US" sz="3300" dirty="0" smtClean="0">
                <a:solidFill>
                  <a:schemeClr val="dk1"/>
                </a:solidFill>
              </a:rPr>
              <a:t>.</a:t>
            </a:r>
            <a:r>
              <a:rPr lang="en-US" sz="3300" dirty="0" smtClean="0"/>
              <a:t> (5)</a:t>
            </a:r>
            <a:endParaRPr lang="en-US" sz="3300" dirty="0"/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300" dirty="0" smtClean="0"/>
              <a:t>Many </a:t>
            </a:r>
            <a:r>
              <a:rPr lang="en-US" sz="3300" dirty="0"/>
              <a:t>factors </a:t>
            </a:r>
            <a:r>
              <a:rPr lang="en-US" sz="3300" dirty="0" smtClean="0"/>
              <a:t>contribute </a:t>
            </a:r>
            <a:r>
              <a:rPr lang="en-US" sz="3300" dirty="0"/>
              <a:t>to </a:t>
            </a:r>
            <a:r>
              <a:rPr lang="en-US" sz="3300" dirty="0" smtClean="0"/>
              <a:t>low or high </a:t>
            </a:r>
            <a:r>
              <a:rPr lang="en-US" sz="3300" dirty="0"/>
              <a:t>risk </a:t>
            </a:r>
            <a:r>
              <a:rPr lang="en-US" sz="3300" dirty="0" smtClean="0"/>
              <a:t>perception among students, including </a:t>
            </a:r>
            <a:r>
              <a:rPr lang="en-US" sz="3300" dirty="0"/>
              <a:t>optimistic bias, self-efficacy, perception of benefits, </a:t>
            </a:r>
            <a:r>
              <a:rPr lang="en-US" sz="3300" dirty="0" smtClean="0"/>
              <a:t>perceived severity, or fear. (6)</a:t>
            </a:r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300" dirty="0"/>
              <a:t>S</a:t>
            </a:r>
            <a:r>
              <a:rPr lang="en-US" sz="3300" dirty="0" smtClean="0"/>
              <a:t>tudents </a:t>
            </a:r>
            <a:r>
              <a:rPr lang="en-US" sz="3300" dirty="0"/>
              <a:t>still rely on </a:t>
            </a:r>
            <a:r>
              <a:rPr lang="en-US" sz="3300" dirty="0" smtClean="0"/>
              <a:t>leaders for risk information </a:t>
            </a:r>
            <a:r>
              <a:rPr lang="en-US" sz="3300" dirty="0"/>
              <a:t>such as parents, professors, </a:t>
            </a:r>
            <a:r>
              <a:rPr lang="en-US" sz="3300" dirty="0" smtClean="0"/>
              <a:t>and </a:t>
            </a:r>
            <a:r>
              <a:rPr lang="en-US" sz="3300" dirty="0"/>
              <a:t>friends to help them find </a:t>
            </a:r>
            <a:r>
              <a:rPr lang="en-US" sz="3300" dirty="0" smtClean="0"/>
              <a:t>accurate </a:t>
            </a:r>
            <a:r>
              <a:rPr lang="en-US" sz="3300" dirty="0"/>
              <a:t>information, parents being mentioned as the most common interpersonal </a:t>
            </a:r>
            <a:r>
              <a:rPr lang="en-US" sz="3300" dirty="0" smtClean="0"/>
              <a:t>source. (</a:t>
            </a:r>
            <a:r>
              <a:rPr lang="en-US" sz="3300" dirty="0"/>
              <a:t>7</a:t>
            </a:r>
            <a:r>
              <a:rPr lang="en-US" sz="3300" dirty="0" smtClean="0"/>
              <a:t>)</a:t>
            </a:r>
            <a:endParaRPr sz="3300" dirty="0"/>
          </a:p>
          <a:p>
            <a:pPr marL="0" marR="0" lvl="0" indent="533400" algn="l" rtl="0">
              <a:lnSpc>
                <a:spcPct val="115000"/>
              </a:lnSpc>
              <a:spcBef>
                <a:spcPts val="0"/>
              </a:spcBef>
              <a:buNone/>
            </a:pPr>
            <a:endParaRPr lang="en-US" sz="2800" dirty="0" smtClean="0">
              <a:solidFill>
                <a:schemeClr val="dk1"/>
              </a:solidFill>
            </a:endParaRPr>
          </a:p>
          <a:p>
            <a:pPr marL="0" marR="0" lvl="0" indent="533400" algn="l" rtl="0">
              <a:lnSpc>
                <a:spcPct val="115000"/>
              </a:lnSpc>
              <a:spcBef>
                <a:spcPts val="0"/>
              </a:spcBef>
              <a:buNone/>
            </a:pPr>
            <a:endParaRPr lang="en-US" sz="2800" dirty="0" smtClean="0">
              <a:solidFill>
                <a:schemeClr val="dk1"/>
              </a:solidFill>
            </a:endParaRPr>
          </a:p>
          <a:p>
            <a:pPr marL="0" marR="0" lvl="0" indent="533400" algn="l" rtl="0">
              <a:lnSpc>
                <a:spcPct val="115000"/>
              </a:lnSpc>
              <a:spcBef>
                <a:spcPts val="0"/>
              </a:spcBef>
              <a:buNone/>
            </a:pPr>
            <a:endParaRPr lang="en-US" sz="2800" dirty="0" smtClean="0">
              <a:solidFill>
                <a:schemeClr val="dk1"/>
              </a:solidFill>
            </a:endParaRPr>
          </a:p>
          <a:p>
            <a:pPr marL="0" marR="0" lvl="0" indent="533400" algn="l" rtl="0">
              <a:lnSpc>
                <a:spcPct val="115000"/>
              </a:lnSpc>
              <a:spcBef>
                <a:spcPts val="0"/>
              </a:spcBef>
              <a:buNone/>
            </a:pPr>
            <a:endParaRPr lang="en-US" sz="2800" dirty="0" smtClean="0">
              <a:solidFill>
                <a:schemeClr val="dk1"/>
              </a:solidFill>
            </a:endParaRPr>
          </a:p>
          <a:p>
            <a:pPr lvl="0" indent="533400">
              <a:lnSpc>
                <a:spcPct val="115000"/>
              </a:lnSpc>
            </a:pPr>
            <a:endParaRPr lang="en-US" sz="2800" dirty="0" smtClean="0">
              <a:solidFill>
                <a:schemeClr val="dk1"/>
              </a:solidFill>
            </a:endParaRPr>
          </a:p>
          <a:p>
            <a:pPr marL="0" marR="0" lvl="0" indent="533400" algn="l" rtl="0">
              <a:lnSpc>
                <a:spcPct val="115000"/>
              </a:lnSpc>
              <a:spcBef>
                <a:spcPts val="0"/>
              </a:spcBef>
              <a:buNone/>
            </a:pPr>
            <a:endParaRPr lang="en-US" sz="2800" dirty="0" smtClean="0">
              <a:solidFill>
                <a:schemeClr val="dk1"/>
              </a:solidFill>
            </a:endParaRPr>
          </a:p>
          <a:p>
            <a:pPr marL="0" marR="0" lvl="0" indent="533400" algn="l" rtl="0">
              <a:lnSpc>
                <a:spcPct val="115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marL="0" marR="0" lvl="0" indent="533400" algn="l" rtl="0">
              <a:lnSpc>
                <a:spcPct val="115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marL="0" marR="0" lvl="0" indent="533400" algn="l" rtl="0">
              <a:lnSpc>
                <a:spcPct val="115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marL="0" marR="0" lvl="0" indent="533400" algn="l" rtl="0">
              <a:lnSpc>
                <a:spcPct val="115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marL="0" marR="0" lvl="0" indent="533400" algn="l" rtl="0">
              <a:lnSpc>
                <a:spcPct val="115000"/>
              </a:lnSpc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0" y="0"/>
            <a:ext cx="51206400" cy="4800600"/>
          </a:xfrm>
          <a:prstGeom prst="rect">
            <a:avLst/>
          </a:prstGeom>
          <a:solidFill>
            <a:srgbClr val="000000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06675" tIns="53325" rIns="106675" bIns="53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7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7194704" y="317489"/>
            <a:ext cx="38013000" cy="43087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06675" tIns="53325" rIns="106675" bIns="533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0" b="1" cap="small" dirty="0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Disaster Preparedness Practices Among Puppy Raisers</a:t>
            </a:r>
            <a:endParaRPr lang="en-US" sz="9000" b="1" cap="small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800" b="1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The University of Georgia, College of Public </a:t>
            </a:r>
            <a:r>
              <a:rPr lang="en-US" sz="5800" b="1" dirty="0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Health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800" b="1" dirty="0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Institute for Disaster Management</a:t>
            </a:r>
            <a:endParaRPr lang="en-US" sz="5800" b="1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800" dirty="0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Shelby </a:t>
            </a:r>
            <a:r>
              <a:rPr lang="en-US" sz="580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Naar, </a:t>
            </a:r>
            <a:r>
              <a:rPr lang="en-US" sz="5800" dirty="0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Dr. Sarah </a:t>
            </a:r>
            <a:r>
              <a:rPr lang="en-US" sz="5800" dirty="0" err="1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DeYoung</a:t>
            </a:r>
            <a:endParaRPr lang="en-US" sz="5800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168" name="Shape 168"/>
          <p:cNvSpPr txBox="1"/>
          <p:nvPr/>
        </p:nvSpPr>
        <p:spPr>
          <a:xfrm>
            <a:off x="989800" y="5481350"/>
            <a:ext cx="16052400" cy="753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06675" tIns="53325" rIns="106675" bIns="533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200" b="1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Introduction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17440507" y="14875590"/>
            <a:ext cx="16052400" cy="753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06675" tIns="53325" rIns="106675" bIns="533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200" b="1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Results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33984375" y="5507900"/>
            <a:ext cx="16332900" cy="753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06675" tIns="53325" rIns="106675" bIns="533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200" b="1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Results</a:t>
            </a:r>
            <a:endParaRPr lang="en-US" sz="4200" b="1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889125" y="37444500"/>
            <a:ext cx="49325700" cy="960300"/>
          </a:xfrm>
          <a:prstGeom prst="rect">
            <a:avLst/>
          </a:prstGeom>
          <a:noFill/>
          <a:ln>
            <a:noFill/>
          </a:ln>
        </p:spPr>
        <p:txBody>
          <a:bodyPr lIns="106675" tIns="53325" rIns="106675" bIns="533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800" dirty="0">
                <a:highlight>
                  <a:srgbClr val="FFFFFF"/>
                </a:highlight>
              </a:rPr>
              <a:t>Sources: 1. </a:t>
            </a:r>
            <a:r>
              <a:rPr lang="en-US" sz="1800" dirty="0">
                <a:hlinkClick r:id="rId3"/>
              </a:rPr>
              <a:t>http://www.americanpetproducts.org/press_industrytrends.asp</a:t>
            </a:r>
            <a:r>
              <a:rPr lang="en-US" sz="1800" dirty="0" smtClean="0"/>
              <a:t>.</a:t>
            </a:r>
            <a:r>
              <a:rPr lang="en-US" sz="1800" baseline="30000" dirty="0" smtClean="0"/>
              <a:t> </a:t>
            </a:r>
            <a:r>
              <a:rPr lang="en-US" sz="1800" dirty="0">
                <a:highlight>
                  <a:srgbClr val="FFFFFF"/>
                </a:highlight>
              </a:rPr>
              <a:t>2. </a:t>
            </a:r>
            <a:r>
              <a:rPr lang="pt-BR" sz="1800" dirty="0">
                <a:hlinkClick r:id="rId4"/>
              </a:rPr>
              <a:t>https://doi.org/10.1606/1044-</a:t>
            </a:r>
            <a:r>
              <a:rPr lang="pt-BR" sz="1800" dirty="0" smtClean="0">
                <a:hlinkClick r:id="rId4"/>
              </a:rPr>
              <a:t>3894.2014.95.33</a:t>
            </a:r>
            <a:r>
              <a:rPr lang="pt-BR" sz="1800" dirty="0" smtClean="0"/>
              <a:t>. </a:t>
            </a:r>
            <a:r>
              <a:rPr lang="en-US" sz="1800" dirty="0" smtClean="0"/>
              <a:t>3</a:t>
            </a:r>
            <a:r>
              <a:rPr lang="en-US" sz="1800" dirty="0"/>
              <a:t>. </a:t>
            </a:r>
            <a:r>
              <a:rPr lang="en-US" sz="1800" dirty="0">
                <a:hlinkClick r:id="rId5"/>
              </a:rPr>
              <a:t>https://www.telegraph.co.uk/pets/essentials/jobs-for-working-dogs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. </a:t>
            </a:r>
            <a:r>
              <a:rPr lang="en-US" sz="1800" dirty="0" smtClean="0">
                <a:highlight>
                  <a:srgbClr val="FFFFFF"/>
                </a:highlight>
              </a:rPr>
              <a:t>4</a:t>
            </a:r>
            <a:r>
              <a:rPr lang="en-US" sz="1800" dirty="0">
                <a:highlight>
                  <a:srgbClr val="FFFFFF"/>
                </a:highlight>
              </a:rPr>
              <a:t>. </a:t>
            </a:r>
            <a:r>
              <a:rPr lang="en-US" sz="1800" dirty="0">
                <a:hlinkClick r:id="rId6"/>
              </a:rPr>
              <a:t>http://proxy-remote.galib.uga.edu/login?url=http://search.ebscohost.com/login.aspx?direct=true&amp;db=edb&amp;AN=108866018&amp;site=eds-</a:t>
            </a:r>
            <a:r>
              <a:rPr lang="en-US" sz="1800" dirty="0" smtClean="0">
                <a:hlinkClick r:id="rId6"/>
              </a:rPr>
              <a:t>live</a:t>
            </a:r>
            <a:r>
              <a:rPr lang="en-US" sz="1800" dirty="0" smtClean="0"/>
              <a:t>. 5. </a:t>
            </a:r>
            <a:r>
              <a:rPr lang="en-US" sz="1800" dirty="0">
                <a:hlinkClick r:id="rId7"/>
              </a:rPr>
              <a:t>https://www.redandblack.com/uganews/dawgs-training-dogs-guide-dog-training-from-start-to-finish/article_b855aebc-1420-11e7-960e-</a:t>
            </a:r>
            <a:r>
              <a:rPr lang="en-US" sz="1800" dirty="0" smtClean="0">
                <a:hlinkClick r:id="rId7"/>
              </a:rPr>
              <a:t>5b0f5b880e8e.html</a:t>
            </a:r>
            <a:r>
              <a:rPr lang="en-US" sz="1800" dirty="0" smtClean="0"/>
              <a:t>. 6. </a:t>
            </a:r>
            <a:r>
              <a:rPr lang="en-US" sz="1800" dirty="0">
                <a:hlinkClick r:id="rId8"/>
              </a:rPr>
              <a:t>https://doi.org/10.1007/s12119-016-9380-</a:t>
            </a:r>
            <a:r>
              <a:rPr lang="en-US" sz="1800" dirty="0" smtClean="0">
                <a:hlinkClick r:id="rId8"/>
              </a:rPr>
              <a:t>z</a:t>
            </a:r>
            <a:r>
              <a:rPr lang="en-US" sz="1800" dirty="0" smtClean="0"/>
              <a:t>. 7. </a:t>
            </a:r>
            <a:r>
              <a:rPr lang="en-US" sz="1800" dirty="0"/>
              <a:t>http://proxy-remote.galib.uga.edu/login?url=http://</a:t>
            </a:r>
            <a:r>
              <a:rPr lang="en-US" sz="1800" dirty="0" err="1"/>
              <a:t>search.ebscohost.com</a:t>
            </a:r>
            <a:r>
              <a:rPr lang="en-US" sz="1800" dirty="0" smtClean="0"/>
              <a:t>/. 8.  </a:t>
            </a:r>
            <a:r>
              <a:rPr lang="en-US" sz="1800" dirty="0"/>
              <a:t>http://proxy-remote.galib.uga.edu/login?url=http://</a:t>
            </a:r>
            <a:r>
              <a:rPr lang="en-US" sz="1800" dirty="0" err="1" smtClean="0"/>
              <a:t>search.ebscohost.com</a:t>
            </a:r>
            <a:r>
              <a:rPr lang="en-US" sz="1800" dirty="0" smtClean="0"/>
              <a:t>. 9. </a:t>
            </a:r>
            <a:r>
              <a:rPr lang="en-US" sz="1800" dirty="0"/>
              <a:t>http://proxy-remote.galib.uga.edu/login?url=http://</a:t>
            </a:r>
            <a:r>
              <a:rPr lang="en-US" sz="1800" dirty="0" err="1" smtClean="0"/>
              <a:t>search.ebscohost.com</a:t>
            </a:r>
            <a:endParaRPr lang="en-US" sz="1800" dirty="0">
              <a:highlight>
                <a:srgbClr val="FFFFFF"/>
              </a:highlight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17474700" y="15663908"/>
            <a:ext cx="16052400" cy="2161901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6675" tIns="53325" rIns="106675" bIns="53325" anchor="t" anchorCtr="0">
            <a:noAutofit/>
          </a:bodyPr>
          <a:lstStyle/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300" dirty="0"/>
              <a:t>Out of the 58 participants who completed the survey, majority were female (n = 53, 91%) with a mean age of 28 years (</a:t>
            </a:r>
            <a:r>
              <a:rPr lang="en-US" sz="3300" i="1" dirty="0"/>
              <a:t>SD</a:t>
            </a:r>
            <a:r>
              <a:rPr lang="en-US" sz="3300" dirty="0"/>
              <a:t> = 14). </a:t>
            </a:r>
            <a:endParaRPr lang="en-US" sz="3300" dirty="0" smtClean="0"/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300" dirty="0"/>
              <a:t>The respondents were predominantly white (</a:t>
            </a:r>
            <a:r>
              <a:rPr lang="en-US" sz="3300" i="1" dirty="0"/>
              <a:t>n</a:t>
            </a:r>
            <a:r>
              <a:rPr lang="en-US" sz="3300" dirty="0"/>
              <a:t> = 51, 88%</a:t>
            </a:r>
            <a:r>
              <a:rPr lang="en-US" sz="3300" dirty="0" smtClean="0"/>
              <a:t>), and the </a:t>
            </a:r>
            <a:r>
              <a:rPr lang="en-US" sz="3300" dirty="0"/>
              <a:t>remaining respondents were Hispanic (</a:t>
            </a:r>
            <a:r>
              <a:rPr lang="en-US" sz="3300" i="1" dirty="0"/>
              <a:t>n</a:t>
            </a:r>
            <a:r>
              <a:rPr lang="en-US" sz="3300" dirty="0"/>
              <a:t> = 3, 5%), Asian (</a:t>
            </a:r>
            <a:r>
              <a:rPr lang="en-US" sz="3300" i="1" dirty="0"/>
              <a:t>n</a:t>
            </a:r>
            <a:r>
              <a:rPr lang="en-US" sz="3300" dirty="0"/>
              <a:t> = 2, 3%), and African American (</a:t>
            </a:r>
            <a:r>
              <a:rPr lang="en-US" sz="3300" i="1" dirty="0"/>
              <a:t>n</a:t>
            </a:r>
            <a:r>
              <a:rPr lang="en-US" sz="3300" dirty="0"/>
              <a:t> = 1, 2%</a:t>
            </a:r>
            <a:r>
              <a:rPr lang="en-US" sz="3300" dirty="0" smtClean="0"/>
              <a:t>)</a:t>
            </a:r>
            <a:r>
              <a:rPr lang="en-US" sz="3300" dirty="0" smtClean="0">
                <a:solidFill>
                  <a:schemeClr val="dk1"/>
                </a:solidFill>
              </a:rPr>
              <a:t>.</a:t>
            </a:r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300" dirty="0"/>
              <a:t>Seniors made up most of the college students (</a:t>
            </a:r>
            <a:r>
              <a:rPr lang="en-US" sz="3300" i="1" dirty="0"/>
              <a:t>n</a:t>
            </a:r>
            <a:r>
              <a:rPr lang="en-US" sz="3300" dirty="0"/>
              <a:t> = 19, 48%), followed by graduate and dual-degree students (</a:t>
            </a:r>
            <a:r>
              <a:rPr lang="en-US" sz="3300" i="1" dirty="0"/>
              <a:t>n</a:t>
            </a:r>
            <a:r>
              <a:rPr lang="en-US" sz="3300" dirty="0"/>
              <a:t> = 9, 22%), juniors (</a:t>
            </a:r>
            <a:r>
              <a:rPr lang="en-US" sz="3300" i="1" dirty="0"/>
              <a:t>n</a:t>
            </a:r>
            <a:r>
              <a:rPr lang="en-US" sz="3300" dirty="0"/>
              <a:t> = 8, 20%), and sophomores (</a:t>
            </a:r>
            <a:r>
              <a:rPr lang="en-US" sz="3300" i="1" dirty="0"/>
              <a:t>n</a:t>
            </a:r>
            <a:r>
              <a:rPr lang="en-US" sz="3300" dirty="0"/>
              <a:t> = 4, 10%). </a:t>
            </a:r>
            <a:endParaRPr lang="en-US" sz="3300" dirty="0" smtClean="0"/>
          </a:p>
          <a:p>
            <a:pPr marL="457200" lvl="0" indent="-431800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ct val="100000"/>
              <a:buChar char="●"/>
            </a:pPr>
            <a:r>
              <a:rPr lang="en-US" sz="3300" dirty="0"/>
              <a:t>Among the puppy raisers, 65% of them were repeat raisers, meaning they had already raised one or more dogs, while 35% were first time </a:t>
            </a:r>
            <a:r>
              <a:rPr lang="en-US" sz="3300" dirty="0" smtClean="0"/>
              <a:t>raisers.</a:t>
            </a:r>
          </a:p>
          <a:p>
            <a:pPr marL="25400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-US" sz="2800" b="1" i="1" dirty="0"/>
              <a:t>Table 1. </a:t>
            </a:r>
            <a:r>
              <a:rPr lang="en-US" sz="2800" dirty="0"/>
              <a:t>Survey responses to “highest risk to self” and “highest risk to pet</a:t>
            </a:r>
            <a:endParaRPr lang="en-US" sz="2800" dirty="0">
              <a:solidFill>
                <a:srgbClr val="FF0000"/>
              </a:solidFill>
            </a:endParaRPr>
          </a:p>
          <a:p>
            <a:pPr marL="25400" lvl="0">
              <a:lnSpc>
                <a:spcPct val="115000"/>
              </a:lnSpc>
              <a:buClr>
                <a:schemeClr val="dk1"/>
              </a:buClr>
              <a:buSzPct val="100000"/>
            </a:pPr>
            <a:endParaRPr lang="en-US" sz="3400" dirty="0"/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endParaRPr lang="en-US" sz="3400" dirty="0" smtClean="0"/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endParaRPr lang="en-US" sz="3400" dirty="0"/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endParaRPr lang="en-US" sz="3400" dirty="0" smtClean="0"/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endParaRPr lang="en-US" sz="3400" dirty="0"/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endParaRPr lang="en-US" sz="3400" dirty="0" smtClean="0"/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endParaRPr lang="en-US" sz="3400" dirty="0"/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endParaRPr lang="en-US" sz="3400" dirty="0" smtClean="0"/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endParaRPr lang="en-US" sz="3400" dirty="0"/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endParaRPr lang="en-US" sz="3400" dirty="0" smtClean="0"/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endParaRPr lang="en-US" sz="3400" dirty="0"/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endParaRPr lang="en-US" sz="3400" dirty="0" smtClean="0"/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endParaRPr lang="en-US" sz="2800" dirty="0"/>
          </a:p>
          <a:p>
            <a:pPr marL="25400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800" b="1" dirty="0"/>
              <a:t> </a:t>
            </a:r>
            <a:r>
              <a:rPr lang="en-US" sz="2800" b="1" dirty="0" smtClean="0"/>
              <a:t>   *</a:t>
            </a:r>
            <a:r>
              <a:rPr lang="en-US" sz="2800" i="1" dirty="0"/>
              <a:t>Due to this question being later in the survey, there are fewer </a:t>
            </a:r>
            <a:r>
              <a:rPr lang="en-US" sz="2800" i="1" dirty="0" smtClean="0"/>
              <a:t>responses</a:t>
            </a:r>
            <a:endParaRPr lang="en-US" sz="3400" dirty="0" smtClean="0"/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300" dirty="0" smtClean="0"/>
              <a:t>Among </a:t>
            </a:r>
            <a:r>
              <a:rPr lang="en-US" sz="3300" dirty="0"/>
              <a:t>puppy raisers who said they had an evacuation plan for their GDF puppy, 59% (</a:t>
            </a:r>
            <a:r>
              <a:rPr lang="en-US" sz="3300" i="1" dirty="0"/>
              <a:t>n</a:t>
            </a:r>
            <a:r>
              <a:rPr lang="en-US" sz="3300" dirty="0"/>
              <a:t> = 17) stated they would just put the dog in the car with them and leave. </a:t>
            </a:r>
            <a:endParaRPr lang="en-US" sz="3300" b="1" i="1" dirty="0" smtClean="0"/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300" dirty="0"/>
              <a:t>Only two raisers said anything about bringing a preparedness or disaster kit for their dog, and another two mentioned bringing papers and vaccine </a:t>
            </a:r>
            <a:r>
              <a:rPr lang="en-US" sz="3300" dirty="0" smtClean="0"/>
              <a:t>records.</a:t>
            </a:r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300" dirty="0"/>
              <a:t>For Athens residents, 33% (</a:t>
            </a:r>
            <a:r>
              <a:rPr lang="en-US" sz="3300" i="1" dirty="0"/>
              <a:t>n</a:t>
            </a:r>
            <a:r>
              <a:rPr lang="en-US" sz="3300" dirty="0"/>
              <a:t> = 33) stated they would go stay with family</a:t>
            </a:r>
            <a:r>
              <a:rPr lang="en-US" sz="3300" dirty="0" smtClean="0"/>
              <a:t>, </a:t>
            </a:r>
            <a:r>
              <a:rPr lang="en-US" sz="3300" dirty="0"/>
              <a:t>4% (</a:t>
            </a:r>
            <a:r>
              <a:rPr lang="en-US" sz="3300" i="1" dirty="0"/>
              <a:t>n</a:t>
            </a:r>
            <a:r>
              <a:rPr lang="en-US" sz="3300" dirty="0"/>
              <a:t> = 14) mentioned going to a friend’s </a:t>
            </a:r>
            <a:r>
              <a:rPr lang="en-US" sz="3300" dirty="0" smtClean="0"/>
              <a:t>place, and </a:t>
            </a:r>
            <a:r>
              <a:rPr lang="en-US" sz="3300" dirty="0"/>
              <a:t>29% (</a:t>
            </a:r>
            <a:r>
              <a:rPr lang="en-US" sz="3300" i="1" dirty="0"/>
              <a:t>n</a:t>
            </a:r>
            <a:r>
              <a:rPr lang="en-US" sz="3300" dirty="0"/>
              <a:t> = 14) just listed a </a:t>
            </a:r>
            <a:r>
              <a:rPr lang="en-US" sz="3300" dirty="0" smtClean="0"/>
              <a:t>location.</a:t>
            </a:r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300" dirty="0" smtClean="0"/>
              <a:t>Family was also a </a:t>
            </a:r>
            <a:r>
              <a:rPr lang="en-US" sz="3300" dirty="0"/>
              <a:t>popular response among college students when asked where they’d go if they had to evacuate their parents’ house (41%). </a:t>
            </a:r>
            <a:endParaRPr lang="en-US" sz="3300" dirty="0" smtClean="0"/>
          </a:p>
          <a:p>
            <a:pPr marL="457200" indent="-431800">
              <a:lnSpc>
                <a:spcPct val="115000"/>
              </a:lnSpc>
              <a:buClr>
                <a:schemeClr val="dk1"/>
              </a:buClr>
              <a:buSzPct val="100000"/>
              <a:buFontTx/>
              <a:buChar char="●"/>
            </a:pPr>
            <a:r>
              <a:rPr lang="en-US" sz="3300" dirty="0"/>
              <a:t>Of the 33 participants </a:t>
            </a:r>
            <a:r>
              <a:rPr lang="en-US" sz="3300" dirty="0" smtClean="0"/>
              <a:t>that </a:t>
            </a:r>
            <a:r>
              <a:rPr lang="en-US" sz="3300" dirty="0"/>
              <a:t>prepared supplies specifically for their animal before Irma, </a:t>
            </a:r>
            <a:r>
              <a:rPr lang="en-US" sz="3300" dirty="0" smtClean="0"/>
              <a:t>32 mentioned </a:t>
            </a:r>
            <a:r>
              <a:rPr lang="en-US" sz="3300" dirty="0"/>
              <a:t>food and water, </a:t>
            </a:r>
            <a:r>
              <a:rPr lang="en-US" sz="3300" dirty="0" smtClean="0"/>
              <a:t>4 </a:t>
            </a:r>
            <a:r>
              <a:rPr lang="en-US" sz="3300" dirty="0"/>
              <a:t>gathered </a:t>
            </a:r>
            <a:r>
              <a:rPr lang="en-US" sz="3300" dirty="0" smtClean="0"/>
              <a:t>animal medical supplies, </a:t>
            </a:r>
            <a:r>
              <a:rPr lang="en-US" sz="3300" dirty="0"/>
              <a:t>5 </a:t>
            </a:r>
            <a:r>
              <a:rPr lang="en-US" sz="3300" dirty="0" smtClean="0"/>
              <a:t>mentioned </a:t>
            </a:r>
            <a:r>
              <a:rPr lang="en-US" sz="3300" dirty="0"/>
              <a:t>outside gear for the dogs </a:t>
            </a:r>
            <a:r>
              <a:rPr lang="en-US" sz="3300" dirty="0" smtClean="0"/>
              <a:t>for potty breaks </a:t>
            </a:r>
            <a:r>
              <a:rPr lang="en-US" sz="3300" dirty="0"/>
              <a:t>or a way for the </a:t>
            </a:r>
            <a:r>
              <a:rPr lang="en-US" sz="3300" dirty="0" smtClean="0"/>
              <a:t>dogs </a:t>
            </a:r>
            <a:r>
              <a:rPr lang="en-US" sz="3300" dirty="0"/>
              <a:t>to </a:t>
            </a:r>
            <a:r>
              <a:rPr lang="en-US" sz="3300" dirty="0" smtClean="0"/>
              <a:t>do so </a:t>
            </a:r>
            <a:r>
              <a:rPr lang="en-US" sz="3300" dirty="0"/>
              <a:t>inside, and a final 2 </a:t>
            </a:r>
            <a:r>
              <a:rPr lang="en-US" sz="3300" dirty="0" smtClean="0"/>
              <a:t>mentioned </a:t>
            </a:r>
            <a:r>
              <a:rPr lang="en-US" sz="3300" dirty="0"/>
              <a:t>getting together papers or vaccine records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sp>
        <p:nvSpPr>
          <p:cNvPr id="173" name="Shape 173"/>
          <p:cNvSpPr txBox="1"/>
          <p:nvPr/>
        </p:nvSpPr>
        <p:spPr>
          <a:xfrm>
            <a:off x="33984350" y="6261827"/>
            <a:ext cx="16230600" cy="113494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6675" tIns="53325" rIns="106675" bIns="533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ct val="42307"/>
            </a:pPr>
            <a:r>
              <a:rPr lang="en-US" sz="2800" b="1" i="1" dirty="0" smtClean="0">
                <a:solidFill>
                  <a:schemeClr val="dk1"/>
                </a:solidFill>
              </a:rPr>
              <a:t>Table </a:t>
            </a:r>
            <a:r>
              <a:rPr lang="en-US" sz="2800" b="1" i="1" dirty="0">
                <a:solidFill>
                  <a:schemeClr val="dk1"/>
                </a:solidFill>
              </a:rPr>
              <a:t>2. </a:t>
            </a:r>
            <a:r>
              <a:rPr lang="en-US" sz="2800" i="1" dirty="0" smtClean="0">
                <a:solidFill>
                  <a:schemeClr val="dk1"/>
                </a:solidFill>
              </a:rPr>
              <a:t>Distribution and chi-square analysis </a:t>
            </a:r>
            <a:r>
              <a:rPr lang="en-US" sz="2800" i="1" dirty="0">
                <a:solidFill>
                  <a:schemeClr val="dk1"/>
                </a:solidFill>
              </a:rPr>
              <a:t>of puppy raiser classification and whether or not they considered evacuation prior to </a:t>
            </a:r>
            <a:r>
              <a:rPr lang="en-US" sz="2800" i="1" dirty="0" smtClean="0">
                <a:solidFill>
                  <a:schemeClr val="dk1"/>
                </a:solidFill>
              </a:rPr>
              <a:t>Irma, including odds ratio, 95% confidence interval, and p-value. </a:t>
            </a:r>
            <a:endParaRPr lang="en-US" sz="2800" i="1" dirty="0">
              <a:solidFill>
                <a:schemeClr val="dk1"/>
              </a:solidFill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3200" dirty="0"/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3200" dirty="0"/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3200" dirty="0"/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3200" dirty="0"/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3200" dirty="0"/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3200" dirty="0"/>
          </a:p>
          <a:p>
            <a:pPr marL="25400" marR="0" lvl="0" algn="l" rtl="0">
              <a:lnSpc>
                <a:spcPct val="115000"/>
              </a:lnSpc>
              <a:spcBef>
                <a:spcPts val="0"/>
              </a:spcBef>
              <a:buSzPct val="100000"/>
            </a:pPr>
            <a:endParaRPr lang="en-US" sz="3200" b="1" i="1" dirty="0" smtClean="0">
              <a:solidFill>
                <a:schemeClr val="dk1"/>
              </a:solidFill>
            </a:endParaRPr>
          </a:p>
          <a:p>
            <a:pPr marL="25400">
              <a:lnSpc>
                <a:spcPct val="115000"/>
              </a:lnSpc>
              <a:spcAft>
                <a:spcPts val="600"/>
              </a:spcAft>
              <a:buSzPct val="100000"/>
            </a:pPr>
            <a:r>
              <a:rPr lang="en-US" sz="2800" i="1" dirty="0" smtClean="0"/>
              <a:t>   *</a:t>
            </a:r>
            <a:r>
              <a:rPr lang="en-US" sz="2800" i="1" dirty="0"/>
              <a:t>OR: Odds Ratio, CI: Confidence </a:t>
            </a:r>
            <a:r>
              <a:rPr lang="en-US" sz="2800" i="1" dirty="0" smtClean="0"/>
              <a:t>Interval</a:t>
            </a:r>
            <a:endParaRPr lang="en-US" sz="2800" dirty="0" smtClean="0"/>
          </a:p>
          <a:p>
            <a:pPr marL="457200" lvl="0" indent="-431800">
              <a:lnSpc>
                <a:spcPct val="115000"/>
              </a:lnSpc>
              <a:buSzPct val="100000"/>
              <a:buChar char="●"/>
            </a:pPr>
            <a:r>
              <a:rPr lang="en-US" sz="3200" dirty="0"/>
              <a:t>Table 2 reflects that the odds of first time puppy raisers considering evacuation for Irma was 15.3 times the odds of repeat puppy raisers considering </a:t>
            </a:r>
            <a:r>
              <a:rPr lang="en-US" sz="3200" dirty="0" smtClean="0"/>
              <a:t>evacuation. </a:t>
            </a:r>
            <a:endParaRPr lang="en-US" sz="3200" dirty="0"/>
          </a:p>
          <a:p>
            <a:pPr marL="25400" lvl="0">
              <a:lnSpc>
                <a:spcPct val="115000"/>
              </a:lnSpc>
              <a:buSzPct val="100000"/>
            </a:pPr>
            <a:endParaRPr lang="en-US" sz="3200" dirty="0" smtClean="0"/>
          </a:p>
          <a:p>
            <a:pPr marL="457200" lvl="0" indent="-431800">
              <a:lnSpc>
                <a:spcPct val="115000"/>
              </a:lnSpc>
              <a:buSzPct val="100000"/>
              <a:buChar char="●"/>
            </a:pPr>
            <a:endParaRPr lang="en-US" sz="3200" dirty="0"/>
          </a:p>
          <a:p>
            <a:pPr marL="457200" lvl="0" indent="-431800">
              <a:lnSpc>
                <a:spcPct val="115000"/>
              </a:lnSpc>
              <a:buSzPct val="100000"/>
              <a:buChar char="●"/>
            </a:pPr>
            <a:endParaRPr lang="en-US" sz="3200" dirty="0" smtClean="0"/>
          </a:p>
          <a:p>
            <a:pPr marL="457200" lvl="0" indent="-431800">
              <a:lnSpc>
                <a:spcPct val="115000"/>
              </a:lnSpc>
              <a:buSzPct val="100000"/>
              <a:buChar char="●"/>
            </a:pPr>
            <a:endParaRPr lang="en-US" sz="3200" dirty="0"/>
          </a:p>
          <a:p>
            <a:pPr marL="457200" lvl="0" indent="-431800">
              <a:lnSpc>
                <a:spcPct val="115000"/>
              </a:lnSpc>
              <a:buSzPct val="100000"/>
              <a:buChar char="●"/>
            </a:pPr>
            <a:endParaRPr lang="en-US" sz="3200" dirty="0" smtClean="0"/>
          </a:p>
          <a:p>
            <a:pPr marL="25400" lvl="0">
              <a:lnSpc>
                <a:spcPct val="115000"/>
              </a:lnSpc>
              <a:buSzPct val="100000"/>
            </a:pPr>
            <a:endParaRPr lang="en-US" sz="3200" dirty="0" smtClean="0"/>
          </a:p>
          <a:p>
            <a:pPr marL="457200" lvl="0" indent="-431800">
              <a:lnSpc>
                <a:spcPct val="115000"/>
              </a:lnSpc>
              <a:buSzPct val="100000"/>
              <a:buChar char="●"/>
            </a:pPr>
            <a:endParaRPr lang="en-US" sz="3200" dirty="0" smtClean="0"/>
          </a:p>
          <a:p>
            <a:pPr marL="457200" lvl="0" indent="-431800">
              <a:lnSpc>
                <a:spcPct val="115000"/>
              </a:lnSpc>
              <a:buSzPct val="100000"/>
              <a:buChar char="●"/>
            </a:pPr>
            <a:endParaRPr lang="en-US" sz="3200" dirty="0"/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0550" y="117125"/>
            <a:ext cx="4606414" cy="465260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996423" y="25209800"/>
            <a:ext cx="16002000" cy="3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Image sources: https://</a:t>
            </a:r>
            <a:r>
              <a:rPr lang="en-US" dirty="0" err="1"/>
              <a:t>barkpost.com</a:t>
            </a:r>
            <a:r>
              <a:rPr lang="en-US" dirty="0"/>
              <a:t>/best-therapy-dog-breeds/ and </a:t>
            </a:r>
            <a:r>
              <a:rPr lang="en-US" dirty="0"/>
              <a:t>https://</a:t>
            </a:r>
            <a:r>
              <a:rPr lang="en-US" dirty="0" err="1"/>
              <a:t>www.usmagazine.com</a:t>
            </a:r>
            <a:r>
              <a:rPr lang="en-US" dirty="0"/>
              <a:t>/celebrity-news/news/therapy-dogs-fly-to-orlando-to-comfort-survivors-w210240/</a:t>
            </a:r>
            <a:endParaRPr lang="en-US" dirty="0"/>
          </a:p>
        </p:txBody>
      </p:sp>
      <p:sp>
        <p:nvSpPr>
          <p:cNvPr id="180" name="Shape 180"/>
          <p:cNvSpPr txBox="1"/>
          <p:nvPr/>
        </p:nvSpPr>
        <p:spPr>
          <a:xfrm>
            <a:off x="33984350" y="34686387"/>
            <a:ext cx="16230600" cy="26019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6675" tIns="53325" rIns="106675" bIns="533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dk1"/>
                </a:solidFill>
              </a:rPr>
              <a:t>This </a:t>
            </a:r>
            <a:r>
              <a:rPr lang="en-US" sz="3200" dirty="0">
                <a:solidFill>
                  <a:schemeClr val="dk1"/>
                </a:solidFill>
              </a:rPr>
              <a:t>research was made possible through the instruction of Dr. </a:t>
            </a:r>
            <a:r>
              <a:rPr lang="en-US" sz="3200" dirty="0" smtClean="0">
                <a:solidFill>
                  <a:schemeClr val="dk1"/>
                </a:solidFill>
              </a:rPr>
              <a:t>Sarah </a:t>
            </a:r>
            <a:r>
              <a:rPr lang="en-US" sz="3200" dirty="0" err="1" smtClean="0">
                <a:solidFill>
                  <a:schemeClr val="dk1"/>
                </a:solidFill>
              </a:rPr>
              <a:t>DeYoung</a:t>
            </a:r>
            <a:r>
              <a:rPr lang="en-US" sz="3200" dirty="0" smtClean="0">
                <a:solidFill>
                  <a:schemeClr val="dk1"/>
                </a:solidFill>
              </a:rPr>
              <a:t> as </a:t>
            </a:r>
            <a:r>
              <a:rPr lang="en-US" sz="3200" dirty="0">
                <a:solidFill>
                  <a:schemeClr val="dk1"/>
                </a:solidFill>
              </a:rPr>
              <a:t>well as </a:t>
            </a:r>
            <a:r>
              <a:rPr lang="en-US" sz="3200" dirty="0" smtClean="0">
                <a:solidFill>
                  <a:schemeClr val="dk1"/>
                </a:solidFill>
              </a:rPr>
              <a:t>the </a:t>
            </a:r>
            <a:r>
              <a:rPr lang="en-US" sz="3200" dirty="0">
                <a:solidFill>
                  <a:schemeClr val="dk1"/>
                </a:solidFill>
              </a:rPr>
              <a:t>University of Georgia </a:t>
            </a:r>
            <a:r>
              <a:rPr lang="en-US" sz="3200" dirty="0" smtClean="0">
                <a:solidFill>
                  <a:schemeClr val="dk1"/>
                </a:solidFill>
              </a:rPr>
              <a:t>Institute for Disaster Management. </a:t>
            </a:r>
            <a:r>
              <a:rPr lang="en-US" sz="3200" dirty="0">
                <a:solidFill>
                  <a:schemeClr val="dk1"/>
                </a:solidFill>
              </a:rPr>
              <a:t>I</a:t>
            </a:r>
            <a:r>
              <a:rPr lang="en-US" sz="3200" dirty="0" smtClean="0">
                <a:solidFill>
                  <a:schemeClr val="dk1"/>
                </a:solidFill>
              </a:rPr>
              <a:t> </a:t>
            </a:r>
            <a:r>
              <a:rPr lang="en-US" sz="3200" dirty="0">
                <a:solidFill>
                  <a:schemeClr val="dk1"/>
                </a:solidFill>
              </a:rPr>
              <a:t>would </a:t>
            </a:r>
            <a:r>
              <a:rPr lang="en-US" sz="3200" dirty="0" smtClean="0">
                <a:solidFill>
                  <a:schemeClr val="dk1"/>
                </a:solidFill>
              </a:rPr>
              <a:t>also like </a:t>
            </a:r>
            <a:r>
              <a:rPr lang="en-US" sz="3200" dirty="0">
                <a:solidFill>
                  <a:schemeClr val="dk1"/>
                </a:solidFill>
              </a:rPr>
              <a:t>to express </a:t>
            </a:r>
            <a:r>
              <a:rPr lang="en-US" sz="3200" dirty="0" smtClean="0">
                <a:solidFill>
                  <a:schemeClr val="dk1"/>
                </a:solidFill>
              </a:rPr>
              <a:t>my </a:t>
            </a:r>
            <a:r>
              <a:rPr lang="en-US" sz="3200" dirty="0">
                <a:solidFill>
                  <a:schemeClr val="dk1"/>
                </a:solidFill>
              </a:rPr>
              <a:t>gratitude to </a:t>
            </a:r>
            <a:r>
              <a:rPr lang="en-US" sz="3200" dirty="0" smtClean="0">
                <a:solidFill>
                  <a:schemeClr val="dk1"/>
                </a:solidFill>
              </a:rPr>
              <a:t>Deana </a:t>
            </a:r>
            <a:r>
              <a:rPr lang="en-US" sz="3200" dirty="0" err="1" smtClean="0">
                <a:solidFill>
                  <a:schemeClr val="dk1"/>
                </a:solidFill>
              </a:rPr>
              <a:t>Izzo</a:t>
            </a:r>
            <a:r>
              <a:rPr lang="en-US" sz="3200" dirty="0" smtClean="0">
                <a:solidFill>
                  <a:schemeClr val="dk1"/>
                </a:solidFill>
              </a:rPr>
              <a:t>, the southeastern coordinator for the Guide Dog Foundation, for helping me spread the survey to the puppy raiser volunteers. </a:t>
            </a:r>
            <a:endParaRPr lang="en-US" sz="3200" dirty="0">
              <a:solidFill>
                <a:schemeClr val="dk1"/>
              </a:solidFill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33984350" y="34039722"/>
            <a:ext cx="16332900" cy="753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06675" tIns="53325" rIns="106675" bIns="533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200" b="1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Acknowledgements</a:t>
            </a:r>
            <a:r>
              <a:rPr lang="en-US" sz="4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33984350" y="18599128"/>
            <a:ext cx="16230600" cy="1524056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6675" tIns="53325" rIns="106675" bIns="53325" anchor="ctr" anchorCtr="0">
            <a:noAutofit/>
          </a:bodyPr>
          <a:lstStyle/>
          <a:p>
            <a:pPr marL="457200" lvl="1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200" dirty="0"/>
              <a:t>O</a:t>
            </a:r>
            <a:r>
              <a:rPr lang="en-US" sz="3200" dirty="0" smtClean="0"/>
              <a:t>ver </a:t>
            </a:r>
            <a:r>
              <a:rPr lang="en-US" sz="3200" dirty="0"/>
              <a:t>half of the puppy raisers </a:t>
            </a:r>
            <a:r>
              <a:rPr lang="en-US" sz="3200" dirty="0" smtClean="0"/>
              <a:t>did </a:t>
            </a:r>
            <a:r>
              <a:rPr lang="en-US" sz="3200" dirty="0"/>
              <a:t>not have a disaster kit of any </a:t>
            </a:r>
            <a:r>
              <a:rPr lang="en-US" sz="3200" dirty="0" smtClean="0"/>
              <a:t>kind; many </a:t>
            </a:r>
            <a:r>
              <a:rPr lang="en-US" sz="3200" dirty="0"/>
              <a:t>prepared food and water for their dog prior to Irma, </a:t>
            </a:r>
            <a:r>
              <a:rPr lang="en-US" sz="3200" dirty="0" smtClean="0"/>
              <a:t>but very </a:t>
            </a:r>
            <a:r>
              <a:rPr lang="en-US" sz="3200" dirty="0"/>
              <a:t>few mentioned vaccine records or anything medical-related for the dog. </a:t>
            </a:r>
            <a:endParaRPr lang="en-US" sz="3200" dirty="0" smtClean="0"/>
          </a:p>
          <a:p>
            <a:pPr marL="482600" lvl="7" indent="-457200">
              <a:lnSpc>
                <a:spcPct val="115000"/>
              </a:lnSpc>
              <a:buClr>
                <a:schemeClr val="dk1"/>
              </a:buClr>
              <a:buSzPct val="100000"/>
              <a:buFont typeface="Wingdings" charset="2"/>
              <a:buChar char="Ø"/>
            </a:pPr>
            <a:r>
              <a:rPr lang="en-US" sz="3200" i="1" dirty="0" smtClean="0"/>
              <a:t>Not </a:t>
            </a:r>
            <a:r>
              <a:rPr lang="en-US" sz="3200" i="1" dirty="0"/>
              <a:t>being able to find a pet-friendly hotel or pet-friendly shelter is a common reason for pet owners not wanting to evacuate, and not having vaccine records can likely exacerbate that </a:t>
            </a:r>
            <a:r>
              <a:rPr lang="en-US" sz="3200" i="1" dirty="0" smtClean="0">
                <a:solidFill>
                  <a:schemeClr val="tx1"/>
                </a:solidFill>
              </a:rPr>
              <a:t>issue. (8)</a:t>
            </a:r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200" dirty="0"/>
              <a:t>When asked about having an evacuation plan for their GDF dog, over half stated not having a plan at </a:t>
            </a:r>
            <a:r>
              <a:rPr lang="en-US" sz="3200" dirty="0" smtClean="0"/>
              <a:t>all, and among </a:t>
            </a:r>
            <a:r>
              <a:rPr lang="en-US" sz="3200" dirty="0"/>
              <a:t>those that did have a plan, the majority just mentioned putting the dog in the car with </a:t>
            </a:r>
            <a:r>
              <a:rPr lang="en-US" sz="3200" dirty="0" smtClean="0"/>
              <a:t>them.</a:t>
            </a:r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200" dirty="0" smtClean="0"/>
              <a:t>Few </a:t>
            </a:r>
            <a:r>
              <a:rPr lang="en-US" sz="3200" dirty="0"/>
              <a:t>respondents mentioned </a:t>
            </a:r>
            <a:r>
              <a:rPr lang="en-US" sz="3200" dirty="0" smtClean="0"/>
              <a:t>vaccine records or </a:t>
            </a:r>
            <a:r>
              <a:rPr lang="en-US" sz="3200" dirty="0"/>
              <a:t>a disaster kit, with only one participant stating they always kept a kit in the car for their </a:t>
            </a:r>
            <a:r>
              <a:rPr lang="en-US" sz="3200" dirty="0" smtClean="0"/>
              <a:t>dog. </a:t>
            </a:r>
          </a:p>
          <a:p>
            <a:pPr marL="482600" lvl="0" indent="-457200">
              <a:lnSpc>
                <a:spcPct val="115000"/>
              </a:lnSpc>
              <a:buClr>
                <a:schemeClr val="dk1"/>
              </a:buClr>
              <a:buSzPct val="100000"/>
              <a:buFont typeface="Wingdings" charset="2"/>
              <a:buChar char="Ø"/>
            </a:pPr>
            <a:r>
              <a:rPr lang="en-US" sz="3200" i="1" dirty="0" smtClean="0"/>
              <a:t>This supports </a:t>
            </a:r>
            <a:r>
              <a:rPr lang="en-US" sz="3200" i="1" dirty="0"/>
              <a:t>existing literature on preparedness among college </a:t>
            </a:r>
            <a:r>
              <a:rPr lang="en-US" sz="3200" i="1" dirty="0" smtClean="0"/>
              <a:t>students, </a:t>
            </a:r>
            <a:r>
              <a:rPr lang="en-US" sz="3200" i="1" dirty="0"/>
              <a:t>with the </a:t>
            </a:r>
            <a:r>
              <a:rPr lang="en-US" sz="3200" i="1" dirty="0" smtClean="0"/>
              <a:t>most </a:t>
            </a:r>
            <a:r>
              <a:rPr lang="en-US" sz="3200" i="1" dirty="0"/>
              <a:t>common preparedness activities found to be storing water or food, having a </a:t>
            </a:r>
            <a:r>
              <a:rPr lang="en-US" sz="3200" i="1" dirty="0" smtClean="0"/>
              <a:t>working </a:t>
            </a:r>
            <a:r>
              <a:rPr lang="en-US" sz="3200" i="1" dirty="0"/>
              <a:t>flashlight, and taking a CPR </a:t>
            </a:r>
            <a:r>
              <a:rPr lang="en-US" sz="3200" i="1" dirty="0" smtClean="0"/>
              <a:t>class. (9)</a:t>
            </a:r>
          </a:p>
          <a:p>
            <a:pPr marL="457200" indent="-431800">
              <a:lnSpc>
                <a:spcPct val="115000"/>
              </a:lnSpc>
              <a:buClr>
                <a:schemeClr val="dk1"/>
              </a:buClr>
              <a:buSzPct val="100000"/>
              <a:buFontTx/>
              <a:buChar char="●"/>
            </a:pPr>
            <a:r>
              <a:rPr lang="en-US" sz="3200" dirty="0"/>
              <a:t>Many college students mentioned evacuating to where their parents live and is </a:t>
            </a:r>
            <a:r>
              <a:rPr lang="en-US" sz="3200" dirty="0" smtClean="0"/>
              <a:t>important </a:t>
            </a:r>
            <a:r>
              <a:rPr lang="en-US" sz="3200" dirty="0"/>
              <a:t>since students still tend to rely on parents for risk-related information more so than media or other interpersonal </a:t>
            </a:r>
            <a:r>
              <a:rPr lang="en-US" sz="3200" dirty="0" smtClean="0"/>
              <a:t>sources. (7)</a:t>
            </a:r>
          </a:p>
          <a:p>
            <a:pPr marL="457200" indent="-431800">
              <a:lnSpc>
                <a:spcPct val="115000"/>
              </a:lnSpc>
              <a:buClr>
                <a:schemeClr val="dk1"/>
              </a:buClr>
              <a:buSzPct val="100000"/>
              <a:buFontTx/>
              <a:buChar char="●"/>
            </a:pPr>
            <a:r>
              <a:rPr lang="en-US" sz="3200" dirty="0" smtClean="0"/>
              <a:t>In </a:t>
            </a:r>
            <a:r>
              <a:rPr lang="en-US" sz="3200" dirty="0"/>
              <a:t>a similar way that students take few protective actions because they assume the university will take care of them in the event of a disaster, puppy raisers may expect the same from whatever organization they are volunteers for. </a:t>
            </a:r>
            <a:r>
              <a:rPr lang="en-US" sz="3200" dirty="0" smtClean="0"/>
              <a:t>(9)</a:t>
            </a:r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200" dirty="0" smtClean="0"/>
              <a:t>These </a:t>
            </a:r>
            <a:r>
              <a:rPr lang="en-US" sz="3200" dirty="0"/>
              <a:t>results can be used as a foundation in research for service dog organizations into hazard and disaster preparedness among their puppy raiser volunteers.</a:t>
            </a:r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200" dirty="0"/>
              <a:t>Existing leadership positions could incorporate potential preparedness protocols into their volunteer group meetings.</a:t>
            </a:r>
          </a:p>
          <a:p>
            <a:pPr marL="457200" lvl="0" indent="-431800">
              <a:lnSpc>
                <a:spcPct val="115000"/>
              </a:lnSpc>
              <a:buClr>
                <a:schemeClr val="dk1"/>
              </a:buClr>
              <a:buSzPct val="100000"/>
              <a:buChar char="●"/>
            </a:pPr>
            <a:r>
              <a:rPr lang="en-US" sz="3200" dirty="0"/>
              <a:t>Service dog puppy raisers are a dynamic group of pet owners that are most likely not accounted for in many pet management plans, so it is important to practice individual and community-level preparedness.</a:t>
            </a:r>
            <a:endParaRPr lang="en-US" sz="3200" dirty="0">
              <a:solidFill>
                <a:schemeClr val="dk1"/>
              </a:solidFill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17487100" y="5481350"/>
            <a:ext cx="16052400" cy="753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06675" tIns="53325" rIns="106675" bIns="533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200" b="1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Methods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17487100" y="6200849"/>
            <a:ext cx="16002000" cy="8418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6675" tIns="53325" rIns="106675" bIns="53325" anchor="ctr" anchorCtr="0">
            <a:noAutofit/>
          </a:bodyPr>
          <a:lstStyle/>
          <a:p>
            <a:pPr marL="457200" lvl="3" indent="-431800">
              <a:lnSpc>
                <a:spcPct val="115000"/>
              </a:lnSpc>
              <a:buClr>
                <a:schemeClr val="dk1"/>
              </a:buClr>
              <a:buSzPct val="100000"/>
              <a:buFontTx/>
              <a:buChar char="●"/>
            </a:pPr>
            <a:r>
              <a:rPr lang="en-US" sz="3400" dirty="0"/>
              <a:t>SAS version 9.4 was used to code the survey responses, assess frequencies, and conduct chi-square analyses. </a:t>
            </a:r>
            <a:endParaRPr lang="en-US" sz="3400" dirty="0" smtClean="0">
              <a:solidFill>
                <a:schemeClr val="dk1"/>
              </a:solidFill>
            </a:endParaRP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3400" dirty="0" smtClean="0">
                <a:solidFill>
                  <a:schemeClr val="dk1"/>
                </a:solidFill>
              </a:rPr>
              <a:t>Certain survey answers </a:t>
            </a:r>
            <a:r>
              <a:rPr lang="en-US" sz="3400" dirty="0">
                <a:solidFill>
                  <a:schemeClr val="dk1"/>
                </a:solidFill>
              </a:rPr>
              <a:t>with </a:t>
            </a:r>
            <a:r>
              <a:rPr lang="en-US" sz="3400" dirty="0" smtClean="0">
                <a:solidFill>
                  <a:schemeClr val="dk1"/>
                </a:solidFill>
              </a:rPr>
              <a:t>multiple or qualitative </a:t>
            </a:r>
            <a:r>
              <a:rPr lang="en-US" sz="3400" dirty="0">
                <a:solidFill>
                  <a:schemeClr val="dk1"/>
                </a:solidFill>
              </a:rPr>
              <a:t>answers were </a:t>
            </a:r>
            <a:r>
              <a:rPr lang="en-US" sz="3400" dirty="0" smtClean="0">
                <a:solidFill>
                  <a:schemeClr val="dk1"/>
                </a:solidFill>
              </a:rPr>
              <a:t>either dichotomized or converted </a:t>
            </a:r>
            <a:r>
              <a:rPr lang="en-US" sz="3400" dirty="0">
                <a:solidFill>
                  <a:schemeClr val="dk1"/>
                </a:solidFill>
              </a:rPr>
              <a:t>into </a:t>
            </a:r>
            <a:r>
              <a:rPr lang="en-US" sz="3400" dirty="0" smtClean="0">
                <a:solidFill>
                  <a:schemeClr val="dk1"/>
                </a:solidFill>
              </a:rPr>
              <a:t>categorical variables </a:t>
            </a:r>
            <a:r>
              <a:rPr lang="en-US" sz="3400" dirty="0">
                <a:solidFill>
                  <a:schemeClr val="dk1"/>
                </a:solidFill>
              </a:rPr>
              <a:t>for ease of analysis in </a:t>
            </a:r>
            <a:r>
              <a:rPr lang="en-US" sz="3400" dirty="0" smtClean="0">
                <a:solidFill>
                  <a:schemeClr val="dk1"/>
                </a:solidFill>
              </a:rPr>
              <a:t>SAS.</a:t>
            </a:r>
            <a:endParaRPr lang="en-US" sz="3400" dirty="0">
              <a:solidFill>
                <a:schemeClr val="dk1"/>
              </a:solidFill>
            </a:endParaRPr>
          </a:p>
          <a:p>
            <a:pPr marL="914400" lvl="1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3400" dirty="0">
                <a:solidFill>
                  <a:schemeClr val="dk1"/>
                </a:solidFill>
              </a:rPr>
              <a:t>The </a:t>
            </a:r>
            <a:r>
              <a:rPr lang="en-US" sz="3400" dirty="0" smtClean="0">
                <a:solidFill>
                  <a:schemeClr val="dk1"/>
                </a:solidFill>
              </a:rPr>
              <a:t>volunteer classification </a:t>
            </a:r>
            <a:r>
              <a:rPr lang="en-US" sz="3400" dirty="0">
                <a:solidFill>
                  <a:schemeClr val="dk1"/>
                </a:solidFill>
              </a:rPr>
              <a:t>was dichotomized to be either </a:t>
            </a:r>
            <a:r>
              <a:rPr lang="en-US" sz="3400" dirty="0" smtClean="0">
                <a:solidFill>
                  <a:schemeClr val="dk1"/>
                </a:solidFill>
              </a:rPr>
              <a:t>‘first time raiser’ </a:t>
            </a:r>
            <a:r>
              <a:rPr lang="en-US" sz="3400" dirty="0">
                <a:solidFill>
                  <a:schemeClr val="dk1"/>
                </a:solidFill>
              </a:rPr>
              <a:t>or </a:t>
            </a:r>
            <a:r>
              <a:rPr lang="en-US" sz="3400" dirty="0" smtClean="0">
                <a:solidFill>
                  <a:schemeClr val="dk1"/>
                </a:solidFill>
              </a:rPr>
              <a:t>‘repeat raiser,</a:t>
            </a:r>
            <a:r>
              <a:rPr lang="en-US" sz="3400" dirty="0">
                <a:solidFill>
                  <a:schemeClr val="dk1"/>
                </a:solidFill>
              </a:rPr>
              <a:t>’ </a:t>
            </a:r>
            <a:r>
              <a:rPr lang="en-US" sz="3400" dirty="0" smtClean="0">
                <a:solidFill>
                  <a:schemeClr val="dk1"/>
                </a:solidFill>
              </a:rPr>
              <a:t>where repeat and past raisers were categorized as the latter and all others were categorized as first time raisers.</a:t>
            </a:r>
          </a:p>
          <a:p>
            <a:pPr marL="914400" lvl="1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3400" dirty="0" smtClean="0">
                <a:solidFill>
                  <a:schemeClr val="dk1"/>
                </a:solidFill>
              </a:rPr>
              <a:t>The question regarding evacuation location was categorized to be ‘relative’s house,’ ‘friend’s house,’ and all others that just listed a state or city as ‘location.’</a:t>
            </a:r>
          </a:p>
          <a:p>
            <a:pPr marL="914400" lvl="1" indent="-431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3400" dirty="0" smtClean="0">
                <a:solidFill>
                  <a:schemeClr val="dk1"/>
                </a:solidFill>
              </a:rPr>
              <a:t>Supplies prepared specifically for animals prior to Irma were also categorized based on themes, which included ‘food/water,’ ‘medical/first aid,’ ‘papers/records,’ and ‘rain/outdoor gear.’ </a:t>
            </a:r>
          </a:p>
        </p:txBody>
      </p:sp>
      <p:graphicFrame>
        <p:nvGraphicFramePr>
          <p:cNvPr id="186" name="Shape 186"/>
          <p:cNvGraphicFramePr/>
          <p:nvPr>
            <p:extLst>
              <p:ext uri="{D42A27DB-BD31-4B8C-83A1-F6EECF244321}">
                <p14:modId xmlns:p14="http://schemas.microsoft.com/office/powerpoint/2010/main" val="2748472721"/>
              </p:ext>
            </p:extLst>
          </p:nvPr>
        </p:nvGraphicFramePr>
        <p:xfrm>
          <a:off x="34246368" y="7394293"/>
          <a:ext cx="15007983" cy="383926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387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91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8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92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96480"/>
                <a:gridCol w="1552244"/>
                <a:gridCol w="1694535"/>
                <a:gridCol w="1579287"/>
              </a:tblGrid>
              <a:tr h="7948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31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3100" b="1" dirty="0" smtClean="0"/>
                        <a:t>  Irma</a:t>
                      </a:r>
                      <a:r>
                        <a:rPr lang="en-US" sz="3100" b="1" baseline="0" dirty="0" smtClean="0"/>
                        <a:t> Evacuation</a:t>
                      </a:r>
                      <a:endParaRPr lang="en-US" sz="31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100" b="1" dirty="0" smtClean="0">
                          <a:solidFill>
                            <a:srgbClr val="000000"/>
                          </a:solidFill>
                        </a:rPr>
                        <a:t>Variable</a:t>
                      </a:r>
                      <a:endParaRPr sz="31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100" b="1" dirty="0" smtClean="0">
                          <a:solidFill>
                            <a:srgbClr val="000000"/>
                          </a:solidFill>
                        </a:rPr>
                        <a:t>OR*</a:t>
                      </a:r>
                      <a:endParaRPr sz="31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100" b="1" dirty="0" smtClean="0">
                          <a:solidFill>
                            <a:srgbClr val="000000"/>
                          </a:solidFill>
                        </a:rPr>
                        <a:t>95% CI*</a:t>
                      </a:r>
                      <a:endParaRPr sz="31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100" b="1" dirty="0" smtClean="0">
                          <a:solidFill>
                            <a:srgbClr val="000000"/>
                          </a:solidFill>
                        </a:rPr>
                        <a:t>P-value</a:t>
                      </a:r>
                      <a:endParaRPr sz="31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89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3100" b="1" dirty="0" smtClean="0"/>
                        <a:t>Raiser</a:t>
                      </a:r>
                      <a:r>
                        <a:rPr lang="en-US" sz="3100" b="1" baseline="0" dirty="0" smtClean="0"/>
                        <a:t> Type</a:t>
                      </a:r>
                      <a:endParaRPr lang="en-US" sz="31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100" dirty="0" smtClean="0"/>
                        <a:t>Yes</a:t>
                      </a: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100" dirty="0" smtClean="0"/>
                        <a:t>No</a:t>
                      </a: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100" b="0" i="0" dirty="0"/>
                        <a:t>Total</a:t>
                      </a:r>
                      <a:endParaRPr lang="en-US" sz="3100" b="0" i="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100" b="1" i="0" dirty="0" smtClean="0">
                          <a:solidFill>
                            <a:srgbClr val="000000"/>
                          </a:solidFill>
                        </a:rPr>
                        <a:t>Raiser Type</a:t>
                      </a:r>
                      <a:endParaRPr lang="en-US" sz="3100" b="1" i="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-US" sz="3100" b="0" i="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-US" sz="3100" b="0" i="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-US" sz="3100" b="0" i="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96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3100" dirty="0" smtClean="0"/>
                        <a:t>First</a:t>
                      </a:r>
                      <a:r>
                        <a:rPr lang="en-US" sz="3100" baseline="0" dirty="0" smtClean="0"/>
                        <a:t> time</a:t>
                      </a: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100" dirty="0" smtClean="0">
                          <a:solidFill>
                            <a:schemeClr val="dk1"/>
                          </a:solidFill>
                        </a:rPr>
                        <a:t>8</a:t>
                      </a: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100" dirty="0" smtClean="0">
                          <a:solidFill>
                            <a:schemeClr val="dk1"/>
                          </a:solidFill>
                        </a:rPr>
                        <a:t>6</a:t>
                      </a: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100" dirty="0" smtClean="0">
                          <a:solidFill>
                            <a:schemeClr val="dk1"/>
                          </a:solidFill>
                        </a:rPr>
                        <a:t>14</a:t>
                      </a: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100" dirty="0" smtClean="0">
                          <a:solidFill>
                            <a:srgbClr val="000000"/>
                          </a:solidFill>
                        </a:rPr>
                        <a:t>First time</a:t>
                      </a: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100" dirty="0" smtClean="0">
                          <a:solidFill>
                            <a:srgbClr val="000000"/>
                          </a:solidFill>
                        </a:rPr>
                        <a:t>1.00</a:t>
                      </a: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1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1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06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3100" dirty="0" smtClean="0"/>
                        <a:t>Repeat</a:t>
                      </a: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100" dirty="0" smtClean="0">
                          <a:solidFill>
                            <a:schemeClr val="dk1"/>
                          </a:solidFill>
                        </a:rPr>
                        <a:t>2</a:t>
                      </a: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100" dirty="0" smtClean="0">
                          <a:solidFill>
                            <a:schemeClr val="dk1"/>
                          </a:solidFill>
                        </a:rPr>
                        <a:t>23</a:t>
                      </a: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100" dirty="0" smtClean="0">
                          <a:solidFill>
                            <a:schemeClr val="dk1"/>
                          </a:solidFill>
                        </a:rPr>
                        <a:t>25</a:t>
                      </a: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100" dirty="0" smtClean="0">
                          <a:solidFill>
                            <a:srgbClr val="000000"/>
                          </a:solidFill>
                        </a:rPr>
                        <a:t>Repeat</a:t>
                      </a: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100" dirty="0" smtClean="0">
                          <a:solidFill>
                            <a:srgbClr val="000000"/>
                          </a:solidFill>
                        </a:rPr>
                        <a:t>15.33</a:t>
                      </a: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100" dirty="0" smtClean="0">
                          <a:solidFill>
                            <a:srgbClr val="000000"/>
                          </a:solidFill>
                        </a:rPr>
                        <a:t>( , )</a:t>
                      </a: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100" dirty="0" smtClean="0">
                          <a:solidFill>
                            <a:srgbClr val="000000"/>
                          </a:solidFill>
                        </a:rPr>
                        <a:t>0.0007</a:t>
                      </a: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34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3100" b="0" i="0" dirty="0"/>
                        <a:t>Total</a:t>
                      </a:r>
                      <a:endParaRPr lang="en-US" sz="3100" b="0" i="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100" dirty="0" smtClean="0">
                          <a:solidFill>
                            <a:schemeClr val="dk1"/>
                          </a:solidFill>
                        </a:rPr>
                        <a:t>10</a:t>
                      </a: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100" dirty="0" smtClean="0">
                          <a:solidFill>
                            <a:schemeClr val="dk1"/>
                          </a:solidFill>
                        </a:rPr>
                        <a:t>29</a:t>
                      </a: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100" dirty="0" smtClean="0">
                          <a:solidFill>
                            <a:schemeClr val="dk1"/>
                          </a:solidFill>
                        </a:rPr>
                        <a:t>39</a:t>
                      </a: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lang="en-US" sz="2800" i="1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lang="en-US" sz="31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 descr="Therapy shepherd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63" y="18796691"/>
            <a:ext cx="8369025" cy="5178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1175" y="31633603"/>
            <a:ext cx="8235626" cy="5490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83989" y="31102032"/>
            <a:ext cx="4341178" cy="600788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790595"/>
              </p:ext>
            </p:extLst>
          </p:nvPr>
        </p:nvGraphicFramePr>
        <p:xfrm>
          <a:off x="17723802" y="22188838"/>
          <a:ext cx="15437768" cy="752036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09370"/>
                <a:gridCol w="2229586"/>
                <a:gridCol w="2878706"/>
                <a:gridCol w="3048044"/>
                <a:gridCol w="2003805"/>
                <a:gridCol w="2568257"/>
              </a:tblGrid>
              <a:tr h="655521">
                <a:tc gridSpan="3"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Risk to Pet*</a:t>
                      </a:r>
                      <a:endParaRPr lang="en-US" sz="3000" b="1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000" b="1" i="1" dirty="0" smtClean="0"/>
                        <a:t>Risk to Self</a:t>
                      </a:r>
                      <a:endParaRPr lang="en-US" sz="3000" b="1" i="1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5521">
                <a:tc>
                  <a:txBody>
                    <a:bodyPr/>
                    <a:lstStyle/>
                    <a:p>
                      <a:r>
                        <a:rPr lang="en-US" sz="3000" i="1" dirty="0" smtClean="0"/>
                        <a:t>Risk</a:t>
                      </a:r>
                      <a:endParaRPr lang="en-US" sz="3000" i="1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i="1" dirty="0" smtClean="0"/>
                        <a:t>Frequency</a:t>
                      </a:r>
                      <a:endParaRPr lang="en-US" sz="3000" i="1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i="1" dirty="0" smtClean="0"/>
                        <a:t>Percentage</a:t>
                      </a:r>
                      <a:r>
                        <a:rPr lang="en-US" sz="3000" i="1" baseline="0" dirty="0" smtClean="0"/>
                        <a:t> (%)</a:t>
                      </a:r>
                      <a:endParaRPr lang="en-US" sz="3000" i="1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i="1" dirty="0" smtClean="0"/>
                        <a:t>Risk</a:t>
                      </a:r>
                      <a:endParaRPr lang="en-US" sz="3000" i="1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i="1" dirty="0" smtClean="0"/>
                        <a:t>Frequency</a:t>
                      </a:r>
                      <a:endParaRPr lang="en-US" sz="3000" i="1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i="1" dirty="0" smtClean="0"/>
                        <a:t>Percentage (%)</a:t>
                      </a:r>
                      <a:endParaRPr lang="en-US" sz="3000" i="1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521">
                <a:tc>
                  <a:txBody>
                    <a:bodyPr/>
                    <a:lstStyle/>
                    <a:p>
                      <a:r>
                        <a:rPr lang="en-US" sz="3000" i="1" dirty="0" smtClean="0"/>
                        <a:t>Auto Accident</a:t>
                      </a:r>
                      <a:endParaRPr lang="en-US" sz="3000" i="1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32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74.4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i="1" dirty="0" smtClean="0"/>
                        <a:t>Auto Accident</a:t>
                      </a:r>
                      <a:endParaRPr lang="en-US" sz="3000" i="1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43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74.1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521">
                <a:tc>
                  <a:txBody>
                    <a:bodyPr/>
                    <a:lstStyle/>
                    <a:p>
                      <a:r>
                        <a:rPr lang="en-US" sz="3000" i="1" dirty="0" smtClean="0"/>
                        <a:t>Canine Flu/Illness</a:t>
                      </a:r>
                      <a:endParaRPr lang="en-US" sz="3000" i="1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5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11.6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i="1" dirty="0" smtClean="0"/>
                        <a:t>Flu/Illness</a:t>
                      </a:r>
                      <a:endParaRPr lang="en-US" sz="3000" i="1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10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17.3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521">
                <a:tc>
                  <a:txBody>
                    <a:bodyPr/>
                    <a:lstStyle/>
                    <a:p>
                      <a:r>
                        <a:rPr lang="en-US" sz="3000" i="1" dirty="0" smtClean="0"/>
                        <a:t>Severe Weather</a:t>
                      </a:r>
                      <a:endParaRPr lang="en-US" sz="3000" i="1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4.70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i="1" dirty="0" smtClean="0"/>
                        <a:t>Severe Weather</a:t>
                      </a:r>
                      <a:endParaRPr lang="en-US" sz="3000" i="1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1.70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521">
                <a:tc>
                  <a:txBody>
                    <a:bodyPr/>
                    <a:lstStyle/>
                    <a:p>
                      <a:r>
                        <a:rPr lang="en-US" sz="3000" i="1" dirty="0" smtClean="0"/>
                        <a:t>Active Shooter</a:t>
                      </a:r>
                      <a:endParaRPr lang="en-US" sz="3000" i="1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2.30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i="1" dirty="0" smtClean="0"/>
                        <a:t>Active Shooter</a:t>
                      </a:r>
                      <a:endParaRPr lang="en-US" sz="3000" i="1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1.70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521">
                <a:tc>
                  <a:txBody>
                    <a:bodyPr/>
                    <a:lstStyle/>
                    <a:p>
                      <a:r>
                        <a:rPr lang="en-US" sz="3000" i="1" dirty="0" smtClean="0"/>
                        <a:t>Structural Fire</a:t>
                      </a:r>
                      <a:endParaRPr lang="en-US" sz="3000" i="1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4.70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i="1" dirty="0" smtClean="0"/>
                        <a:t>Structural Fire</a:t>
                      </a:r>
                      <a:endParaRPr lang="en-US" sz="3000" i="1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0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0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521">
                <a:tc>
                  <a:txBody>
                    <a:bodyPr/>
                    <a:lstStyle/>
                    <a:p>
                      <a:r>
                        <a:rPr lang="en-US" sz="3000" i="1" dirty="0" smtClean="0"/>
                        <a:t>Other</a:t>
                      </a:r>
                      <a:endParaRPr lang="en-US" sz="3000" i="1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2.30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i="1" dirty="0" smtClean="0"/>
                        <a:t>Sport/Physical Injury</a:t>
                      </a:r>
                      <a:endParaRPr lang="en-US" sz="3000" i="1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3.50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922">
                <a:tc gridSpan="3">
                  <a:txBody>
                    <a:bodyPr/>
                    <a:lstStyle/>
                    <a:p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i="1" dirty="0" smtClean="0"/>
                        <a:t>Other</a:t>
                      </a:r>
                      <a:endParaRPr lang="en-US" sz="3000" i="1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1.70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Irma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695" y="13037432"/>
            <a:ext cx="7549006" cy="4247915"/>
          </a:xfrm>
          <a:prstGeom prst="rect">
            <a:avLst/>
          </a:prstGeom>
        </p:spPr>
      </p:pic>
      <p:pic>
        <p:nvPicPr>
          <p:cNvPr id="10" name="Picture 9" descr="Irma 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30" y="13067372"/>
            <a:ext cx="6367024" cy="4241260"/>
          </a:xfrm>
          <a:prstGeom prst="rect">
            <a:avLst/>
          </a:prstGeom>
        </p:spPr>
      </p:pic>
      <p:sp>
        <p:nvSpPr>
          <p:cNvPr id="33" name="Shape 183"/>
          <p:cNvSpPr txBox="1"/>
          <p:nvPr/>
        </p:nvSpPr>
        <p:spPr>
          <a:xfrm>
            <a:off x="33939193" y="17881215"/>
            <a:ext cx="16297055" cy="753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06675" tIns="53325" rIns="106675" bIns="533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200" b="1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Discussion</a:t>
            </a:r>
            <a:endParaRPr lang="en-US" sz="4200" b="1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9" name="Shape 179"/>
          <p:cNvSpPr txBox="1"/>
          <p:nvPr/>
        </p:nvSpPr>
        <p:spPr>
          <a:xfrm>
            <a:off x="34056388" y="17233901"/>
            <a:ext cx="16002000" cy="3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Image sources: https://</a:t>
            </a:r>
            <a:r>
              <a:rPr lang="en-US" dirty="0" err="1"/>
              <a:t>www.theglobeandmail.com</a:t>
            </a:r>
            <a:r>
              <a:rPr lang="en-US" dirty="0"/>
              <a:t>/news/world/hurricane-</a:t>
            </a:r>
            <a:r>
              <a:rPr lang="en-US" dirty="0" err="1"/>
              <a:t>irma</a:t>
            </a:r>
            <a:r>
              <a:rPr lang="en-US" dirty="0"/>
              <a:t>-damage-explainer/article36225122/ and https://</a:t>
            </a:r>
            <a:r>
              <a:rPr lang="en-US" dirty="0" err="1" smtClean="0"/>
              <a:t>www.accuweather.com</a:t>
            </a:r>
            <a:endParaRPr lang="en-US" dirty="0"/>
          </a:p>
        </p:txBody>
      </p:sp>
      <p:pic>
        <p:nvPicPr>
          <p:cNvPr id="3" name="Picture 2" descr="Orlando Therapy Dog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09" y="20236078"/>
            <a:ext cx="7494390" cy="4997236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1872</Words>
  <Application>Microsoft Macintosh PowerPoint</Application>
  <PresentationFormat>Custom</PresentationFormat>
  <Paragraphs>169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Shelby Simone Naar</dc:creator>
  <cp:lastModifiedBy>Shelby Naar</cp:lastModifiedBy>
  <cp:revision>65</cp:revision>
  <dcterms:modified xsi:type="dcterms:W3CDTF">2018-03-30T15:43:15Z</dcterms:modified>
</cp:coreProperties>
</file>