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018" rtl="0" eaLnBrk="1" latinLnBrk="0" hangingPunct="1">
      <a:defRPr sz="1800" kern="1200">
        <a:solidFill>
          <a:schemeClr val="tx1"/>
        </a:solidFill>
        <a:latin typeface="+mn-lt"/>
        <a:ea typeface="+mn-ea"/>
        <a:cs typeface="+mn-cs"/>
      </a:defRPr>
    </a:lvl1pPr>
    <a:lvl2pPr marL="457010" algn="l" defTabSz="914018" rtl="0" eaLnBrk="1" latinLnBrk="0" hangingPunct="1">
      <a:defRPr sz="1800" kern="1200">
        <a:solidFill>
          <a:schemeClr val="tx1"/>
        </a:solidFill>
        <a:latin typeface="+mn-lt"/>
        <a:ea typeface="+mn-ea"/>
        <a:cs typeface="+mn-cs"/>
      </a:defRPr>
    </a:lvl2pPr>
    <a:lvl3pPr marL="914018" algn="l" defTabSz="914018" rtl="0" eaLnBrk="1" latinLnBrk="0" hangingPunct="1">
      <a:defRPr sz="1800" kern="1200">
        <a:solidFill>
          <a:schemeClr val="tx1"/>
        </a:solidFill>
        <a:latin typeface="+mn-lt"/>
        <a:ea typeface="+mn-ea"/>
        <a:cs typeface="+mn-cs"/>
      </a:defRPr>
    </a:lvl3pPr>
    <a:lvl4pPr marL="1371028" algn="l" defTabSz="914018" rtl="0" eaLnBrk="1" latinLnBrk="0" hangingPunct="1">
      <a:defRPr sz="1800" kern="1200">
        <a:solidFill>
          <a:schemeClr val="tx1"/>
        </a:solidFill>
        <a:latin typeface="+mn-lt"/>
        <a:ea typeface="+mn-ea"/>
        <a:cs typeface="+mn-cs"/>
      </a:defRPr>
    </a:lvl4pPr>
    <a:lvl5pPr marL="1828038" algn="l" defTabSz="914018" rtl="0" eaLnBrk="1" latinLnBrk="0" hangingPunct="1">
      <a:defRPr sz="1800" kern="1200">
        <a:solidFill>
          <a:schemeClr val="tx1"/>
        </a:solidFill>
        <a:latin typeface="+mn-lt"/>
        <a:ea typeface="+mn-ea"/>
        <a:cs typeface="+mn-cs"/>
      </a:defRPr>
    </a:lvl5pPr>
    <a:lvl6pPr marL="2285046" algn="l" defTabSz="914018" rtl="0" eaLnBrk="1" latinLnBrk="0" hangingPunct="1">
      <a:defRPr sz="1800" kern="1200">
        <a:solidFill>
          <a:schemeClr val="tx1"/>
        </a:solidFill>
        <a:latin typeface="+mn-lt"/>
        <a:ea typeface="+mn-ea"/>
        <a:cs typeface="+mn-cs"/>
      </a:defRPr>
    </a:lvl6pPr>
    <a:lvl7pPr marL="2742056" algn="l" defTabSz="914018" rtl="0" eaLnBrk="1" latinLnBrk="0" hangingPunct="1">
      <a:defRPr sz="1800" kern="1200">
        <a:solidFill>
          <a:schemeClr val="tx1"/>
        </a:solidFill>
        <a:latin typeface="+mn-lt"/>
        <a:ea typeface="+mn-ea"/>
        <a:cs typeface="+mn-cs"/>
      </a:defRPr>
    </a:lvl7pPr>
    <a:lvl8pPr marL="3199066" algn="l" defTabSz="914018" rtl="0" eaLnBrk="1" latinLnBrk="0" hangingPunct="1">
      <a:defRPr sz="1800" kern="1200">
        <a:solidFill>
          <a:schemeClr val="tx1"/>
        </a:solidFill>
        <a:latin typeface="+mn-lt"/>
        <a:ea typeface="+mn-ea"/>
        <a:cs typeface="+mn-cs"/>
      </a:defRPr>
    </a:lvl8pPr>
    <a:lvl9pPr marL="3656075" algn="l" defTabSz="91401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33" autoAdjust="0"/>
    <p:restoredTop sz="94660"/>
  </p:normalViewPr>
  <p:slideViewPr>
    <p:cSldViewPr snapToGrid="0">
      <p:cViewPr varScale="1">
        <p:scale>
          <a:sx n="81" d="100"/>
          <a:sy n="81" d="100"/>
        </p:scale>
        <p:origin x="86"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Volumes\L%20BINEAU\Grad%20School\PBHL%207800-Capstone%20\Poster%20Graph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Volumes\L%20BINEAU\Grad%20School\PBHL%207800-Capstone%20\Poster%20Graph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Volumes\L%20BINEAU\Grad%20School\PBHL%207800-Capstone%20\Poster%20Graph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r>
              <a:rPr lang="en-US" sz="1100" dirty="0"/>
              <a:t>Dating</a:t>
            </a:r>
            <a:r>
              <a:rPr lang="en-US" sz="1100" baseline="0" dirty="0"/>
              <a:t> App Use and Sexual Partners </a:t>
            </a:r>
            <a:endParaRPr lang="en-US" sz="1100" dirty="0"/>
          </a:p>
        </c:rich>
      </c:tx>
      <c:layout>
        <c:manualLayout>
          <c:xMode val="edge"/>
          <c:yMode val="edge"/>
          <c:x val="0.15390219882373499"/>
          <c:y val="6.6565993356177203E-2"/>
        </c:manualLayout>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6608161909127398"/>
          <c:y val="0.249283960988672"/>
          <c:w val="0.56796561364339504"/>
          <c:h val="0.53217594476457997"/>
        </c:manualLayout>
      </c:layout>
      <c:barChart>
        <c:barDir val="col"/>
        <c:grouping val="clustered"/>
        <c:varyColors val="0"/>
        <c:ser>
          <c:idx val="0"/>
          <c:order val="0"/>
          <c:tx>
            <c:v>Non-App Users</c:v>
          </c:tx>
          <c:spPr>
            <a:solidFill>
              <a:srgbClr val="C00000"/>
            </a:solidFill>
            <a:ln>
              <a:noFill/>
            </a:ln>
            <a:effectLst/>
          </c:spPr>
          <c:invertIfNegative val="0"/>
          <c:val>
            <c:numRef>
              <c:f>Sheet1!$A$2</c:f>
              <c:numCache>
                <c:formatCode>General</c:formatCode>
                <c:ptCount val="1"/>
                <c:pt idx="0">
                  <c:v>1.242</c:v>
                </c:pt>
              </c:numCache>
            </c:numRef>
          </c:val>
          <c:extLst>
            <c:ext xmlns:c16="http://schemas.microsoft.com/office/drawing/2014/chart" uri="{C3380CC4-5D6E-409C-BE32-E72D297353CC}">
              <c16:uniqueId val="{00000000-AC65-4295-A16A-5630D2A9F77C}"/>
            </c:ext>
          </c:extLst>
        </c:ser>
        <c:ser>
          <c:idx val="1"/>
          <c:order val="1"/>
          <c:tx>
            <c:v>App-Users</c:v>
          </c:tx>
          <c:spPr>
            <a:solidFill>
              <a:schemeClr val="accent1">
                <a:lumMod val="75000"/>
              </a:schemeClr>
            </a:solidFill>
            <a:ln>
              <a:noFill/>
            </a:ln>
            <a:effectLst/>
          </c:spPr>
          <c:invertIfNegative val="0"/>
          <c:val>
            <c:numRef>
              <c:f>Sheet1!$B$2</c:f>
              <c:numCache>
                <c:formatCode>General</c:formatCode>
                <c:ptCount val="1"/>
                <c:pt idx="0">
                  <c:v>2.177</c:v>
                </c:pt>
              </c:numCache>
            </c:numRef>
          </c:val>
          <c:extLst>
            <c:ext xmlns:c16="http://schemas.microsoft.com/office/drawing/2014/chart" uri="{C3380CC4-5D6E-409C-BE32-E72D297353CC}">
              <c16:uniqueId val="{00000001-AC65-4295-A16A-5630D2A9F77C}"/>
            </c:ext>
          </c:extLst>
        </c:ser>
        <c:dLbls>
          <c:showLegendKey val="0"/>
          <c:showVal val="0"/>
          <c:showCatName val="0"/>
          <c:showSerName val="0"/>
          <c:showPercent val="0"/>
          <c:showBubbleSize val="0"/>
        </c:dLbls>
        <c:gapWidth val="186"/>
        <c:overlap val="-96"/>
        <c:axId val="1966294480"/>
        <c:axId val="-1980071856"/>
      </c:barChart>
      <c:catAx>
        <c:axId val="1966294480"/>
        <c:scaling>
          <c:orientation val="minMax"/>
        </c:scaling>
        <c:delete val="1"/>
        <c:axPos val="b"/>
        <c:majorTickMark val="none"/>
        <c:minorTickMark val="none"/>
        <c:tickLblPos val="nextTo"/>
        <c:crossAx val="-1980071856"/>
        <c:crosses val="autoZero"/>
        <c:auto val="0"/>
        <c:lblAlgn val="ctr"/>
        <c:lblOffset val="100"/>
        <c:noMultiLvlLbl val="0"/>
      </c:catAx>
      <c:valAx>
        <c:axId val="-1980071856"/>
        <c:scaling>
          <c:orientation val="minMax"/>
          <c:max val="2.5"/>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r>
                  <a:rPr lang="en-US" sz="900"/>
                  <a:t>Average Number of Sexual</a:t>
                </a:r>
                <a:r>
                  <a:rPr lang="en-US" sz="900" baseline="0"/>
                  <a:t> Partners</a:t>
                </a:r>
                <a:endParaRPr lang="en-US" sz="900"/>
              </a:p>
            </c:rich>
          </c:tx>
          <c:layout>
            <c:manualLayout>
              <c:xMode val="edge"/>
              <c:yMode val="edge"/>
              <c:x val="4.1915716642765402E-2"/>
              <c:y val="0.123288942095012"/>
            </c:manualLayout>
          </c:layout>
          <c:overlay val="0"/>
          <c:spPr>
            <a:noFill/>
            <a:ln>
              <a:noFill/>
            </a:ln>
            <a:effectLst/>
          </c:spPr>
          <c:txPr>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66294480"/>
        <c:crosses val="autoZero"/>
        <c:crossBetween val="between"/>
        <c:majorUnit val="0.5"/>
        <c:minorUnit val="0.5"/>
      </c:valAx>
      <c:spPr>
        <a:noFill/>
        <a:ln>
          <a:noFill/>
        </a:ln>
        <a:effectLst/>
      </c:spPr>
    </c:plotArea>
    <c:legend>
      <c:legendPos val="b"/>
      <c:layout>
        <c:manualLayout>
          <c:xMode val="edge"/>
          <c:yMode val="edge"/>
          <c:x val="0.19996043323871299"/>
          <c:y val="0.83941141724531698"/>
          <c:w val="0.69217980724065298"/>
          <c:h val="0.13050074242050599"/>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100" dirty="0"/>
              <a:t>Awareness of PrEP </a:t>
            </a:r>
            <a:r>
              <a:rPr lang="en-US" sz="1100" i="1" dirty="0"/>
              <a:t>(n=94) </a:t>
            </a:r>
          </a:p>
        </c:rich>
      </c:tx>
      <c:layout>
        <c:manualLayout>
          <c:xMode val="edge"/>
          <c:yMode val="edge"/>
          <c:x val="0.26949213251875398"/>
          <c:y val="2.3965819068122399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5385848983263501"/>
          <c:y val="0.178864864864865"/>
          <c:w val="0.33177526292993298"/>
          <c:h val="0.63575313896573704"/>
        </c:manualLayout>
      </c:layout>
      <c:pieChart>
        <c:varyColors val="1"/>
        <c:ser>
          <c:idx val="0"/>
          <c:order val="0"/>
          <c:dPt>
            <c:idx val="0"/>
            <c:bubble3D val="0"/>
            <c:spPr>
              <a:solidFill>
                <a:schemeClr val="accent6">
                  <a:lumMod val="60000"/>
                  <a:lumOff val="40000"/>
                </a:schemeClr>
              </a:solidFill>
              <a:ln w="19050">
                <a:solidFill>
                  <a:schemeClr val="lt1"/>
                </a:solidFill>
              </a:ln>
              <a:effectLst/>
            </c:spPr>
            <c:extLst>
              <c:ext xmlns:c16="http://schemas.microsoft.com/office/drawing/2014/chart" uri="{C3380CC4-5D6E-409C-BE32-E72D297353CC}">
                <c16:uniqueId val="{00000001-CFF3-42A4-B867-31C75FEDD1DF}"/>
              </c:ext>
            </c:extLst>
          </c:dPt>
          <c:dPt>
            <c:idx val="1"/>
            <c:bubble3D val="0"/>
            <c:spPr>
              <a:solidFill>
                <a:srgbClr val="FFC000"/>
              </a:solidFill>
              <a:ln w="19050">
                <a:solidFill>
                  <a:schemeClr val="lt1"/>
                </a:solidFill>
              </a:ln>
              <a:effectLst/>
            </c:spPr>
            <c:extLst>
              <c:ext xmlns:c16="http://schemas.microsoft.com/office/drawing/2014/chart" uri="{C3380CC4-5D6E-409C-BE32-E72D297353CC}">
                <c16:uniqueId val="{00000003-CFF3-42A4-B867-31C75FEDD1DF}"/>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Sheet1!$A$20:$B$20</c:f>
              <c:strCache>
                <c:ptCount val="2"/>
                <c:pt idx="0">
                  <c:v>Heard of PrEP</c:v>
                </c:pt>
                <c:pt idx="1">
                  <c:v>Haven't Heard of PrEP</c:v>
                </c:pt>
              </c:strCache>
            </c:strRef>
          </c:cat>
          <c:val>
            <c:numRef>
              <c:f>Sheet1!$A$21:$B$21</c:f>
              <c:numCache>
                <c:formatCode>General</c:formatCode>
                <c:ptCount val="2"/>
                <c:pt idx="0">
                  <c:v>74</c:v>
                </c:pt>
                <c:pt idx="1">
                  <c:v>26</c:v>
                </c:pt>
              </c:numCache>
            </c:numRef>
          </c:val>
          <c:extLst>
            <c:ext xmlns:c16="http://schemas.microsoft.com/office/drawing/2014/chart" uri="{C3380CC4-5D6E-409C-BE32-E72D297353CC}">
              <c16:uniqueId val="{00000004-CFF3-42A4-B867-31C75FEDD1DF}"/>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9.7478884383250697E-2"/>
          <c:y val="0.82130605431167403"/>
          <c:w val="0.81310318715452001"/>
          <c:h val="0.16251003529876501"/>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100" dirty="0"/>
              <a:t>Dating App Use</a:t>
            </a:r>
            <a:r>
              <a:rPr lang="en-US" sz="1100" baseline="0" dirty="0"/>
              <a:t> by </a:t>
            </a:r>
            <a:r>
              <a:rPr lang="en-US" sz="1100" baseline="0" dirty="0" smtClean="0"/>
              <a:t>Type </a:t>
            </a:r>
            <a:endParaRPr lang="en-US" sz="1100"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6646057067764"/>
          <c:y val="0.17032679738562101"/>
          <c:w val="0.83899005784331704"/>
          <c:h val="0.61996397509134904"/>
        </c:manualLayout>
      </c:layout>
      <c:barChart>
        <c:barDir val="bar"/>
        <c:grouping val="clustered"/>
        <c:varyColors val="1"/>
        <c:ser>
          <c:idx val="0"/>
          <c:order val="0"/>
          <c:invertIfNegative val="0"/>
          <c:dPt>
            <c:idx val="0"/>
            <c:invertIfNegative val="0"/>
            <c:bubble3D val="0"/>
            <c:spPr>
              <a:solidFill>
                <a:srgbClr val="C00000"/>
              </a:solidFill>
              <a:ln>
                <a:noFill/>
              </a:ln>
              <a:effectLst/>
            </c:spPr>
            <c:extLst>
              <c:ext xmlns:c16="http://schemas.microsoft.com/office/drawing/2014/chart" uri="{C3380CC4-5D6E-409C-BE32-E72D297353CC}">
                <c16:uniqueId val="{00000001-68C2-4917-B821-03AA06283815}"/>
              </c:ext>
            </c:extLst>
          </c:dPt>
          <c:dPt>
            <c:idx val="1"/>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3-68C2-4917-B821-03AA06283815}"/>
              </c:ext>
            </c:extLst>
          </c:dPt>
          <c:dPt>
            <c:idx val="2"/>
            <c:invertIfNegative val="0"/>
            <c:bubble3D val="0"/>
            <c:spPr>
              <a:solidFill>
                <a:srgbClr val="FFC000"/>
              </a:solidFill>
              <a:ln>
                <a:noFill/>
              </a:ln>
              <a:effectLst/>
            </c:spPr>
            <c:extLst>
              <c:ext xmlns:c16="http://schemas.microsoft.com/office/drawing/2014/chart" uri="{C3380CC4-5D6E-409C-BE32-E72D297353CC}">
                <c16:uniqueId val="{00000005-68C2-4917-B821-03AA06283815}"/>
              </c:ext>
            </c:extLst>
          </c:dPt>
          <c:dPt>
            <c:idx val="3"/>
            <c:invertIfNegative val="0"/>
            <c:bubble3D val="0"/>
            <c:spPr>
              <a:solidFill>
                <a:schemeClr val="accent2"/>
              </a:solidFill>
              <a:ln>
                <a:noFill/>
              </a:ln>
              <a:effectLst/>
            </c:spPr>
            <c:extLst>
              <c:ext xmlns:c16="http://schemas.microsoft.com/office/drawing/2014/chart" uri="{C3380CC4-5D6E-409C-BE32-E72D297353CC}">
                <c16:uniqueId val="{00000007-68C2-4917-B821-03AA06283815}"/>
              </c:ext>
            </c:extLst>
          </c:dPt>
          <c:dPt>
            <c:idx val="4"/>
            <c:invertIfNegative val="0"/>
            <c:bubble3D val="0"/>
            <c:spPr>
              <a:solidFill>
                <a:schemeClr val="accent1">
                  <a:lumMod val="75000"/>
                </a:schemeClr>
              </a:solidFill>
              <a:ln>
                <a:noFill/>
              </a:ln>
              <a:effectLst/>
            </c:spPr>
            <c:extLst>
              <c:ext xmlns:c16="http://schemas.microsoft.com/office/drawing/2014/chart" uri="{C3380CC4-5D6E-409C-BE32-E72D297353CC}">
                <c16:uniqueId val="{00000009-68C2-4917-B821-03AA06283815}"/>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Sheet1!$F$1:$F$5</c:f>
              <c:strCache>
                <c:ptCount val="5"/>
                <c:pt idx="0">
                  <c:v>Grindr</c:v>
                </c:pt>
                <c:pt idx="1">
                  <c:v>Tinder</c:v>
                </c:pt>
                <c:pt idx="2">
                  <c:v>Scruff</c:v>
                </c:pt>
                <c:pt idx="3">
                  <c:v>Jack'd</c:v>
                </c:pt>
                <c:pt idx="4">
                  <c:v>Manhunt</c:v>
                </c:pt>
              </c:strCache>
            </c:strRef>
          </c:cat>
          <c:val>
            <c:numRef>
              <c:f>Sheet1!$G$1:$G$5</c:f>
              <c:numCache>
                <c:formatCode>0%</c:formatCode>
                <c:ptCount val="5"/>
                <c:pt idx="0">
                  <c:v>0.65</c:v>
                </c:pt>
                <c:pt idx="1">
                  <c:v>0.4</c:v>
                </c:pt>
                <c:pt idx="2">
                  <c:v>0.34</c:v>
                </c:pt>
                <c:pt idx="3">
                  <c:v>0.24</c:v>
                </c:pt>
                <c:pt idx="4">
                  <c:v>0.17</c:v>
                </c:pt>
              </c:numCache>
            </c:numRef>
          </c:val>
          <c:extLst>
            <c:ext xmlns:c16="http://schemas.microsoft.com/office/drawing/2014/chart" uri="{C3380CC4-5D6E-409C-BE32-E72D297353CC}">
              <c16:uniqueId val="{0000000A-68C2-4917-B821-03AA06283815}"/>
            </c:ext>
          </c:extLst>
        </c:ser>
        <c:dLbls>
          <c:dLblPos val="outEnd"/>
          <c:showLegendKey val="0"/>
          <c:showVal val="1"/>
          <c:showCatName val="0"/>
          <c:showSerName val="0"/>
          <c:showPercent val="0"/>
          <c:showBubbleSize val="0"/>
        </c:dLbls>
        <c:gapWidth val="82"/>
        <c:overlap val="-45"/>
        <c:axId val="-1891537008"/>
        <c:axId val="-1891353120"/>
      </c:barChart>
      <c:catAx>
        <c:axId val="-1891537008"/>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91353120"/>
        <c:crosses val="autoZero"/>
        <c:auto val="0"/>
        <c:lblAlgn val="ctr"/>
        <c:lblOffset val="0"/>
        <c:noMultiLvlLbl val="0"/>
      </c:catAx>
      <c:valAx>
        <c:axId val="-1891353120"/>
        <c:scaling>
          <c:orientation val="minMax"/>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900" dirty="0"/>
                  <a:t>%</a:t>
                </a:r>
                <a:r>
                  <a:rPr lang="en-US" sz="900" baseline="0" dirty="0"/>
                  <a:t> </a:t>
                </a:r>
                <a:r>
                  <a:rPr lang="en-US" sz="900" dirty="0"/>
                  <a:t>of sample</a:t>
                </a:r>
                <a:r>
                  <a:rPr lang="en-US" sz="900" baseline="0" dirty="0"/>
                  <a:t> </a:t>
                </a:r>
                <a:endParaRPr lang="en-US" sz="900" dirty="0"/>
              </a:p>
            </c:rich>
          </c:tx>
          <c:layout>
            <c:manualLayout>
              <c:xMode val="edge"/>
              <c:yMode val="edge"/>
              <c:x val="0.43330424321959798"/>
              <c:y val="0.91492615002072097"/>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915370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42" indent="0" algn="ctr">
              <a:buNone/>
              <a:defRPr sz="2000"/>
            </a:lvl2pPr>
            <a:lvl3pPr marL="914284" indent="0" algn="ctr">
              <a:buNone/>
              <a:defRPr sz="1800"/>
            </a:lvl3pPr>
            <a:lvl4pPr marL="1371424" indent="0" algn="ctr">
              <a:buNone/>
              <a:defRPr sz="1600"/>
            </a:lvl4pPr>
            <a:lvl5pPr marL="1828566" indent="0" algn="ctr">
              <a:buNone/>
              <a:defRPr sz="1600"/>
            </a:lvl5pPr>
            <a:lvl6pPr marL="2285708" indent="0" algn="ctr">
              <a:buNone/>
              <a:defRPr sz="1600"/>
            </a:lvl6pPr>
            <a:lvl7pPr marL="2742849" indent="0" algn="ctr">
              <a:buNone/>
              <a:defRPr sz="1600"/>
            </a:lvl7pPr>
            <a:lvl8pPr marL="3199990" indent="0" algn="ctr">
              <a:buNone/>
              <a:defRPr sz="1600"/>
            </a:lvl8pPr>
            <a:lvl9pPr marL="3657132"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FC14D6-5956-4407-BD50-3A47BD267E30}"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ED298-E683-4CF9-A82A-8BE58FC61BF8}" type="slidenum">
              <a:rPr lang="en-US" smtClean="0"/>
              <a:t>‹#›</a:t>
            </a:fld>
            <a:endParaRPr lang="en-US"/>
          </a:p>
        </p:txBody>
      </p:sp>
    </p:spTree>
    <p:extLst>
      <p:ext uri="{BB962C8B-B14F-4D97-AF65-F5344CB8AC3E}">
        <p14:creationId xmlns:p14="http://schemas.microsoft.com/office/powerpoint/2010/main" val="2489025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FC14D6-5956-4407-BD50-3A47BD267E30}"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ED298-E683-4CF9-A82A-8BE58FC61BF8}" type="slidenum">
              <a:rPr lang="en-US" smtClean="0"/>
              <a:t>‹#›</a:t>
            </a:fld>
            <a:endParaRPr lang="en-US"/>
          </a:p>
        </p:txBody>
      </p:sp>
    </p:spTree>
    <p:extLst>
      <p:ext uri="{BB962C8B-B14F-4D97-AF65-F5344CB8AC3E}">
        <p14:creationId xmlns:p14="http://schemas.microsoft.com/office/powerpoint/2010/main" val="3736443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FC14D6-5956-4407-BD50-3A47BD267E30}"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ED298-E683-4CF9-A82A-8BE58FC61BF8}" type="slidenum">
              <a:rPr lang="en-US" smtClean="0"/>
              <a:t>‹#›</a:t>
            </a:fld>
            <a:endParaRPr lang="en-US"/>
          </a:p>
        </p:txBody>
      </p:sp>
    </p:spTree>
    <p:extLst>
      <p:ext uri="{BB962C8B-B14F-4D97-AF65-F5344CB8AC3E}">
        <p14:creationId xmlns:p14="http://schemas.microsoft.com/office/powerpoint/2010/main" val="3877175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FC14D6-5956-4407-BD50-3A47BD267E30}"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ED298-E683-4CF9-A82A-8BE58FC61BF8}" type="slidenum">
              <a:rPr lang="en-US" smtClean="0"/>
              <a:t>‹#›</a:t>
            </a:fld>
            <a:endParaRPr lang="en-US"/>
          </a:p>
        </p:txBody>
      </p:sp>
    </p:spTree>
    <p:extLst>
      <p:ext uri="{BB962C8B-B14F-4D97-AF65-F5344CB8AC3E}">
        <p14:creationId xmlns:p14="http://schemas.microsoft.com/office/powerpoint/2010/main" val="828338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40"/>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5"/>
            <a:ext cx="10515600" cy="1500187"/>
          </a:xfrm>
        </p:spPr>
        <p:txBody>
          <a:bodyPr/>
          <a:lstStyle>
            <a:lvl1pPr marL="0" indent="0">
              <a:buNone/>
              <a:defRPr sz="2400">
                <a:solidFill>
                  <a:schemeClr val="tx1">
                    <a:tint val="75000"/>
                  </a:schemeClr>
                </a:solidFill>
              </a:defRPr>
            </a:lvl1pPr>
            <a:lvl2pPr marL="457142" indent="0">
              <a:buNone/>
              <a:defRPr sz="2000">
                <a:solidFill>
                  <a:schemeClr val="tx1">
                    <a:tint val="75000"/>
                  </a:schemeClr>
                </a:solidFill>
              </a:defRPr>
            </a:lvl2pPr>
            <a:lvl3pPr marL="914284" indent="0">
              <a:buNone/>
              <a:defRPr sz="1800">
                <a:solidFill>
                  <a:schemeClr val="tx1">
                    <a:tint val="75000"/>
                  </a:schemeClr>
                </a:solidFill>
              </a:defRPr>
            </a:lvl3pPr>
            <a:lvl4pPr marL="1371424" indent="0">
              <a:buNone/>
              <a:defRPr sz="1600">
                <a:solidFill>
                  <a:schemeClr val="tx1">
                    <a:tint val="75000"/>
                  </a:schemeClr>
                </a:solidFill>
              </a:defRPr>
            </a:lvl4pPr>
            <a:lvl5pPr marL="1828566" indent="0">
              <a:buNone/>
              <a:defRPr sz="1600">
                <a:solidFill>
                  <a:schemeClr val="tx1">
                    <a:tint val="75000"/>
                  </a:schemeClr>
                </a:solidFill>
              </a:defRPr>
            </a:lvl5pPr>
            <a:lvl6pPr marL="2285708" indent="0">
              <a:buNone/>
              <a:defRPr sz="1600">
                <a:solidFill>
                  <a:schemeClr val="tx1">
                    <a:tint val="75000"/>
                  </a:schemeClr>
                </a:solidFill>
              </a:defRPr>
            </a:lvl6pPr>
            <a:lvl7pPr marL="2742849" indent="0">
              <a:buNone/>
              <a:defRPr sz="1600">
                <a:solidFill>
                  <a:schemeClr val="tx1">
                    <a:tint val="75000"/>
                  </a:schemeClr>
                </a:solidFill>
              </a:defRPr>
            </a:lvl7pPr>
            <a:lvl8pPr marL="3199990" indent="0">
              <a:buNone/>
              <a:defRPr sz="1600">
                <a:solidFill>
                  <a:schemeClr val="tx1">
                    <a:tint val="75000"/>
                  </a:schemeClr>
                </a:solidFill>
              </a:defRPr>
            </a:lvl8pPr>
            <a:lvl9pPr marL="3657132"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FC14D6-5956-4407-BD50-3A47BD267E30}"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ED298-E683-4CF9-A82A-8BE58FC61BF8}" type="slidenum">
              <a:rPr lang="en-US" smtClean="0"/>
              <a:t>‹#›</a:t>
            </a:fld>
            <a:endParaRPr lang="en-US"/>
          </a:p>
        </p:txBody>
      </p:sp>
    </p:spTree>
    <p:extLst>
      <p:ext uri="{BB962C8B-B14F-4D97-AF65-F5344CB8AC3E}">
        <p14:creationId xmlns:p14="http://schemas.microsoft.com/office/powerpoint/2010/main" val="423512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FC14D6-5956-4407-BD50-3A47BD267E30}"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ED298-E683-4CF9-A82A-8BE58FC61BF8}" type="slidenum">
              <a:rPr lang="en-US" smtClean="0"/>
              <a:t>‹#›</a:t>
            </a:fld>
            <a:endParaRPr lang="en-US"/>
          </a:p>
        </p:txBody>
      </p:sp>
    </p:spTree>
    <p:extLst>
      <p:ext uri="{BB962C8B-B14F-4D97-AF65-F5344CB8AC3E}">
        <p14:creationId xmlns:p14="http://schemas.microsoft.com/office/powerpoint/2010/main" val="1526101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90" y="1681163"/>
            <a:ext cx="5157787" cy="823912"/>
          </a:xfrm>
        </p:spPr>
        <p:txBody>
          <a:bodyPr anchor="b"/>
          <a:lstStyle>
            <a:lvl1pPr marL="0" indent="0">
              <a:buNone/>
              <a:defRPr sz="2400" b="1"/>
            </a:lvl1pPr>
            <a:lvl2pPr marL="457142" indent="0">
              <a:buNone/>
              <a:defRPr sz="2000" b="1"/>
            </a:lvl2pPr>
            <a:lvl3pPr marL="914284" indent="0">
              <a:buNone/>
              <a:defRPr sz="1800" b="1"/>
            </a:lvl3pPr>
            <a:lvl4pPr marL="1371424" indent="0">
              <a:buNone/>
              <a:defRPr sz="1600" b="1"/>
            </a:lvl4pPr>
            <a:lvl5pPr marL="1828566" indent="0">
              <a:buNone/>
              <a:defRPr sz="1600" b="1"/>
            </a:lvl5pPr>
            <a:lvl6pPr marL="2285708" indent="0">
              <a:buNone/>
              <a:defRPr sz="1600" b="1"/>
            </a:lvl6pPr>
            <a:lvl7pPr marL="2742849" indent="0">
              <a:buNone/>
              <a:defRPr sz="1600" b="1"/>
            </a:lvl7pPr>
            <a:lvl8pPr marL="3199990" indent="0">
              <a:buNone/>
              <a:defRPr sz="1600" b="1"/>
            </a:lvl8pPr>
            <a:lvl9pPr marL="365713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90"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142" indent="0">
              <a:buNone/>
              <a:defRPr sz="2000" b="1"/>
            </a:lvl2pPr>
            <a:lvl3pPr marL="914284" indent="0">
              <a:buNone/>
              <a:defRPr sz="1800" b="1"/>
            </a:lvl3pPr>
            <a:lvl4pPr marL="1371424" indent="0">
              <a:buNone/>
              <a:defRPr sz="1600" b="1"/>
            </a:lvl4pPr>
            <a:lvl5pPr marL="1828566" indent="0">
              <a:buNone/>
              <a:defRPr sz="1600" b="1"/>
            </a:lvl5pPr>
            <a:lvl6pPr marL="2285708" indent="0">
              <a:buNone/>
              <a:defRPr sz="1600" b="1"/>
            </a:lvl6pPr>
            <a:lvl7pPr marL="2742849" indent="0">
              <a:buNone/>
              <a:defRPr sz="1600" b="1"/>
            </a:lvl7pPr>
            <a:lvl8pPr marL="3199990" indent="0">
              <a:buNone/>
              <a:defRPr sz="1600" b="1"/>
            </a:lvl8pPr>
            <a:lvl9pPr marL="365713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FC14D6-5956-4407-BD50-3A47BD267E30}" type="datetimeFigureOut">
              <a:rPr lang="en-US" smtClean="0"/>
              <a:t>5/14/2019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BED298-E683-4CF9-A82A-8BE58FC61BF8}" type="slidenum">
              <a:rPr lang="en-US" smtClean="0"/>
              <a:t>‹#›</a:t>
            </a:fld>
            <a:endParaRPr lang="en-US"/>
          </a:p>
        </p:txBody>
      </p:sp>
    </p:spTree>
    <p:extLst>
      <p:ext uri="{BB962C8B-B14F-4D97-AF65-F5344CB8AC3E}">
        <p14:creationId xmlns:p14="http://schemas.microsoft.com/office/powerpoint/2010/main" val="1125005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FC14D6-5956-4407-BD50-3A47BD267E30}" type="datetimeFigureOut">
              <a:rPr lang="en-US" smtClean="0"/>
              <a:t>5/14/2019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BED298-E683-4CF9-A82A-8BE58FC61BF8}" type="slidenum">
              <a:rPr lang="en-US" smtClean="0"/>
              <a:t>‹#›</a:t>
            </a:fld>
            <a:endParaRPr lang="en-US"/>
          </a:p>
        </p:txBody>
      </p:sp>
    </p:spTree>
    <p:extLst>
      <p:ext uri="{BB962C8B-B14F-4D97-AF65-F5344CB8AC3E}">
        <p14:creationId xmlns:p14="http://schemas.microsoft.com/office/powerpoint/2010/main" val="2632235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FC14D6-5956-4407-BD50-3A47BD267E30}" type="datetimeFigureOut">
              <a:rPr lang="en-US" smtClean="0"/>
              <a:t>5/14/2019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BED298-E683-4CF9-A82A-8BE58FC61BF8}" type="slidenum">
              <a:rPr lang="en-US" smtClean="0"/>
              <a:t>‹#›</a:t>
            </a:fld>
            <a:endParaRPr lang="en-US"/>
          </a:p>
        </p:txBody>
      </p:sp>
    </p:spTree>
    <p:extLst>
      <p:ext uri="{BB962C8B-B14F-4D97-AF65-F5344CB8AC3E}">
        <p14:creationId xmlns:p14="http://schemas.microsoft.com/office/powerpoint/2010/main" val="959569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90" y="2057400"/>
            <a:ext cx="3932237" cy="3811588"/>
          </a:xfrm>
        </p:spPr>
        <p:txBody>
          <a:bodyPr/>
          <a:lstStyle>
            <a:lvl1pPr marL="0" indent="0">
              <a:buNone/>
              <a:defRPr sz="1600"/>
            </a:lvl1pPr>
            <a:lvl2pPr marL="457142" indent="0">
              <a:buNone/>
              <a:defRPr sz="1400"/>
            </a:lvl2pPr>
            <a:lvl3pPr marL="914284" indent="0">
              <a:buNone/>
              <a:defRPr sz="1200"/>
            </a:lvl3pPr>
            <a:lvl4pPr marL="1371424" indent="0">
              <a:buNone/>
              <a:defRPr sz="1000"/>
            </a:lvl4pPr>
            <a:lvl5pPr marL="1828566" indent="0">
              <a:buNone/>
              <a:defRPr sz="1000"/>
            </a:lvl5pPr>
            <a:lvl6pPr marL="2285708" indent="0">
              <a:buNone/>
              <a:defRPr sz="1000"/>
            </a:lvl6pPr>
            <a:lvl7pPr marL="2742849" indent="0">
              <a:buNone/>
              <a:defRPr sz="1000"/>
            </a:lvl7pPr>
            <a:lvl8pPr marL="3199990" indent="0">
              <a:buNone/>
              <a:defRPr sz="1000"/>
            </a:lvl8pPr>
            <a:lvl9pPr marL="3657132"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FC14D6-5956-4407-BD50-3A47BD267E30}"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ED298-E683-4CF9-A82A-8BE58FC61BF8}" type="slidenum">
              <a:rPr lang="en-US" smtClean="0"/>
              <a:t>‹#›</a:t>
            </a:fld>
            <a:endParaRPr lang="en-US"/>
          </a:p>
        </p:txBody>
      </p:sp>
    </p:spTree>
    <p:extLst>
      <p:ext uri="{BB962C8B-B14F-4D97-AF65-F5344CB8AC3E}">
        <p14:creationId xmlns:p14="http://schemas.microsoft.com/office/powerpoint/2010/main" val="2845060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142" indent="0">
              <a:buNone/>
              <a:defRPr sz="2800"/>
            </a:lvl2pPr>
            <a:lvl3pPr marL="914284" indent="0">
              <a:buNone/>
              <a:defRPr sz="2400"/>
            </a:lvl3pPr>
            <a:lvl4pPr marL="1371424" indent="0">
              <a:buNone/>
              <a:defRPr sz="2000"/>
            </a:lvl4pPr>
            <a:lvl5pPr marL="1828566" indent="0">
              <a:buNone/>
              <a:defRPr sz="2000"/>
            </a:lvl5pPr>
            <a:lvl6pPr marL="2285708" indent="0">
              <a:buNone/>
              <a:defRPr sz="2000"/>
            </a:lvl6pPr>
            <a:lvl7pPr marL="2742849" indent="0">
              <a:buNone/>
              <a:defRPr sz="2000"/>
            </a:lvl7pPr>
            <a:lvl8pPr marL="3199990" indent="0">
              <a:buNone/>
              <a:defRPr sz="2000"/>
            </a:lvl8pPr>
            <a:lvl9pPr marL="3657132" indent="0">
              <a:buNone/>
              <a:defRPr sz="2000"/>
            </a:lvl9pPr>
          </a:lstStyle>
          <a:p>
            <a:endParaRPr lang="en-US"/>
          </a:p>
        </p:txBody>
      </p:sp>
      <p:sp>
        <p:nvSpPr>
          <p:cNvPr id="4" name="Text Placeholder 3"/>
          <p:cNvSpPr>
            <a:spLocks noGrp="1"/>
          </p:cNvSpPr>
          <p:nvPr>
            <p:ph type="body" sz="half" idx="2"/>
          </p:nvPr>
        </p:nvSpPr>
        <p:spPr>
          <a:xfrm>
            <a:off x="839790" y="2057400"/>
            <a:ext cx="3932237" cy="3811588"/>
          </a:xfrm>
        </p:spPr>
        <p:txBody>
          <a:bodyPr/>
          <a:lstStyle>
            <a:lvl1pPr marL="0" indent="0">
              <a:buNone/>
              <a:defRPr sz="1600"/>
            </a:lvl1pPr>
            <a:lvl2pPr marL="457142" indent="0">
              <a:buNone/>
              <a:defRPr sz="1400"/>
            </a:lvl2pPr>
            <a:lvl3pPr marL="914284" indent="0">
              <a:buNone/>
              <a:defRPr sz="1200"/>
            </a:lvl3pPr>
            <a:lvl4pPr marL="1371424" indent="0">
              <a:buNone/>
              <a:defRPr sz="1000"/>
            </a:lvl4pPr>
            <a:lvl5pPr marL="1828566" indent="0">
              <a:buNone/>
              <a:defRPr sz="1000"/>
            </a:lvl5pPr>
            <a:lvl6pPr marL="2285708" indent="0">
              <a:buNone/>
              <a:defRPr sz="1000"/>
            </a:lvl6pPr>
            <a:lvl7pPr marL="2742849" indent="0">
              <a:buNone/>
              <a:defRPr sz="1000"/>
            </a:lvl7pPr>
            <a:lvl8pPr marL="3199990" indent="0">
              <a:buNone/>
              <a:defRPr sz="1000"/>
            </a:lvl8pPr>
            <a:lvl9pPr marL="3657132"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FC14D6-5956-4407-BD50-3A47BD267E30}"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ED298-E683-4CF9-A82A-8BE58FC61BF8}" type="slidenum">
              <a:rPr lang="en-US" smtClean="0"/>
              <a:t>‹#›</a:t>
            </a:fld>
            <a:endParaRPr lang="en-US"/>
          </a:p>
        </p:txBody>
      </p:sp>
    </p:spTree>
    <p:extLst>
      <p:ext uri="{BB962C8B-B14F-4D97-AF65-F5344CB8AC3E}">
        <p14:creationId xmlns:p14="http://schemas.microsoft.com/office/powerpoint/2010/main" val="1399061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FC14D6-5956-4407-BD50-3A47BD267E30}" type="datetimeFigureOut">
              <a:rPr lang="en-US" smtClean="0"/>
              <a:t>5/14/2019</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BED298-E683-4CF9-A82A-8BE58FC61BF8}" type="slidenum">
              <a:rPr lang="en-US" smtClean="0"/>
              <a:t>‹#›</a:t>
            </a:fld>
            <a:endParaRPr lang="en-US"/>
          </a:p>
        </p:txBody>
      </p:sp>
    </p:spTree>
    <p:extLst>
      <p:ext uri="{BB962C8B-B14F-4D97-AF65-F5344CB8AC3E}">
        <p14:creationId xmlns:p14="http://schemas.microsoft.com/office/powerpoint/2010/main" val="518259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28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70" indent="-228570" algn="l" defTabSz="91428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12" indent="-228570" algn="l" defTabSz="91428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54" indent="-228570" algn="l" defTabSz="91428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9995" indent="-228570" algn="l" defTabSz="91428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136" indent="-228570" algn="l" defTabSz="91428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278" indent="-228570" algn="l" defTabSz="91428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420" indent="-228570" algn="l" defTabSz="91428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561" indent="-228570" algn="l" defTabSz="91428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702" indent="-228570" algn="l" defTabSz="91428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284" rtl="0" eaLnBrk="1" latinLnBrk="0" hangingPunct="1">
        <a:defRPr sz="1800" kern="1200">
          <a:solidFill>
            <a:schemeClr val="tx1"/>
          </a:solidFill>
          <a:latin typeface="+mn-lt"/>
          <a:ea typeface="+mn-ea"/>
          <a:cs typeface="+mn-cs"/>
        </a:defRPr>
      </a:lvl1pPr>
      <a:lvl2pPr marL="457142" algn="l" defTabSz="914284" rtl="0" eaLnBrk="1" latinLnBrk="0" hangingPunct="1">
        <a:defRPr sz="1800" kern="1200">
          <a:solidFill>
            <a:schemeClr val="tx1"/>
          </a:solidFill>
          <a:latin typeface="+mn-lt"/>
          <a:ea typeface="+mn-ea"/>
          <a:cs typeface="+mn-cs"/>
        </a:defRPr>
      </a:lvl2pPr>
      <a:lvl3pPr marL="914284" algn="l" defTabSz="914284" rtl="0" eaLnBrk="1" latinLnBrk="0" hangingPunct="1">
        <a:defRPr sz="1800" kern="1200">
          <a:solidFill>
            <a:schemeClr val="tx1"/>
          </a:solidFill>
          <a:latin typeface="+mn-lt"/>
          <a:ea typeface="+mn-ea"/>
          <a:cs typeface="+mn-cs"/>
        </a:defRPr>
      </a:lvl3pPr>
      <a:lvl4pPr marL="1371424" algn="l" defTabSz="914284" rtl="0" eaLnBrk="1" latinLnBrk="0" hangingPunct="1">
        <a:defRPr sz="1800" kern="1200">
          <a:solidFill>
            <a:schemeClr val="tx1"/>
          </a:solidFill>
          <a:latin typeface="+mn-lt"/>
          <a:ea typeface="+mn-ea"/>
          <a:cs typeface="+mn-cs"/>
        </a:defRPr>
      </a:lvl4pPr>
      <a:lvl5pPr marL="1828566" algn="l" defTabSz="914284" rtl="0" eaLnBrk="1" latinLnBrk="0" hangingPunct="1">
        <a:defRPr sz="1800" kern="1200">
          <a:solidFill>
            <a:schemeClr val="tx1"/>
          </a:solidFill>
          <a:latin typeface="+mn-lt"/>
          <a:ea typeface="+mn-ea"/>
          <a:cs typeface="+mn-cs"/>
        </a:defRPr>
      </a:lvl5pPr>
      <a:lvl6pPr marL="2285708" algn="l" defTabSz="914284" rtl="0" eaLnBrk="1" latinLnBrk="0" hangingPunct="1">
        <a:defRPr sz="1800" kern="1200">
          <a:solidFill>
            <a:schemeClr val="tx1"/>
          </a:solidFill>
          <a:latin typeface="+mn-lt"/>
          <a:ea typeface="+mn-ea"/>
          <a:cs typeface="+mn-cs"/>
        </a:defRPr>
      </a:lvl6pPr>
      <a:lvl7pPr marL="2742849" algn="l" defTabSz="914284" rtl="0" eaLnBrk="1" latinLnBrk="0" hangingPunct="1">
        <a:defRPr sz="1800" kern="1200">
          <a:solidFill>
            <a:schemeClr val="tx1"/>
          </a:solidFill>
          <a:latin typeface="+mn-lt"/>
          <a:ea typeface="+mn-ea"/>
          <a:cs typeface="+mn-cs"/>
        </a:defRPr>
      </a:lvl7pPr>
      <a:lvl8pPr marL="3199990" algn="l" defTabSz="914284" rtl="0" eaLnBrk="1" latinLnBrk="0" hangingPunct="1">
        <a:defRPr sz="1800" kern="1200">
          <a:solidFill>
            <a:schemeClr val="tx1"/>
          </a:solidFill>
          <a:latin typeface="+mn-lt"/>
          <a:ea typeface="+mn-ea"/>
          <a:cs typeface="+mn-cs"/>
        </a:defRPr>
      </a:lvl8pPr>
      <a:lvl9pPr marL="3657132" algn="l" defTabSz="91428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flipV="1">
            <a:off x="-12032" y="0"/>
            <a:ext cx="12204032" cy="706580"/>
          </a:xfrm>
          <a:prstGeom prst="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531"/>
          </a:p>
        </p:txBody>
      </p:sp>
      <p:sp>
        <p:nvSpPr>
          <p:cNvPr id="5" name="TextBox 4"/>
          <p:cNvSpPr txBox="1"/>
          <p:nvPr/>
        </p:nvSpPr>
        <p:spPr>
          <a:xfrm>
            <a:off x="2003031" y="46726"/>
            <a:ext cx="8204099" cy="1189685"/>
          </a:xfrm>
          <a:prstGeom prst="rect">
            <a:avLst/>
          </a:prstGeom>
          <a:noFill/>
        </p:spPr>
        <p:txBody>
          <a:bodyPr wrap="square" rtlCol="0">
            <a:spAutoFit/>
          </a:bodyPr>
          <a:lstStyle/>
          <a:p>
            <a:pPr algn="ctr"/>
            <a:r>
              <a:rPr lang="en-US" sz="1600" dirty="0">
                <a:solidFill>
                  <a:schemeClr val="bg1"/>
                </a:solidFill>
                <a:latin typeface="Georgia" panose="02040502050405020303" pitchFamily="18" charset="0"/>
              </a:rPr>
              <a:t>Swipe Right &amp; Unite for HIV Prevention: Dating Application Use Among Rural MSM </a:t>
            </a:r>
          </a:p>
          <a:p>
            <a:endParaRPr lang="en-US" sz="5531" dirty="0">
              <a:solidFill>
                <a:schemeClr val="bg1"/>
              </a:solidFill>
              <a:latin typeface="Georgia" panose="02040502050405020303" pitchFamily="18" charset="0"/>
            </a:endParaRPr>
          </a:p>
        </p:txBody>
      </p:sp>
      <p:sp>
        <p:nvSpPr>
          <p:cNvPr id="6" name="TextBox 5"/>
          <p:cNvSpPr txBox="1"/>
          <p:nvPr/>
        </p:nvSpPr>
        <p:spPr>
          <a:xfrm>
            <a:off x="2883582" y="379586"/>
            <a:ext cx="6392581" cy="276999"/>
          </a:xfrm>
          <a:prstGeom prst="rect">
            <a:avLst/>
          </a:prstGeom>
          <a:noFill/>
        </p:spPr>
        <p:txBody>
          <a:bodyPr wrap="square" rtlCol="0">
            <a:spAutoFit/>
          </a:bodyPr>
          <a:lstStyle/>
          <a:p>
            <a:pPr algn="ctr"/>
            <a:r>
              <a:rPr lang="en-US" sz="1200" dirty="0">
                <a:solidFill>
                  <a:schemeClr val="bg1"/>
                </a:solidFill>
                <a:latin typeface="Georgia" panose="02040502050405020303" pitchFamily="18" charset="0"/>
              </a:rPr>
              <a:t>Lauren Bineau, MPH</a:t>
            </a:r>
            <a:r>
              <a:rPr lang="en-US" sz="1200" i="1" dirty="0">
                <a:solidFill>
                  <a:schemeClr val="bg1"/>
                </a:solidFill>
                <a:latin typeface="Georgia" panose="02040502050405020303" pitchFamily="18" charset="0"/>
              </a:rPr>
              <a:t>c</a:t>
            </a:r>
            <a:r>
              <a:rPr lang="en-US" sz="1200" dirty="0">
                <a:solidFill>
                  <a:schemeClr val="bg1"/>
                </a:solidFill>
                <a:latin typeface="Georgia" panose="02040502050405020303" pitchFamily="18" charset="0"/>
              </a:rPr>
              <a:t> | Dr. Carolyn Lauckner | Health Promotion &amp; Behavior | May 1, 2019</a:t>
            </a:r>
          </a:p>
        </p:txBody>
      </p:sp>
      <p:sp>
        <p:nvSpPr>
          <p:cNvPr id="19" name="Round Diagonal Corner Rectangle 18"/>
          <p:cNvSpPr/>
          <p:nvPr/>
        </p:nvSpPr>
        <p:spPr>
          <a:xfrm>
            <a:off x="674521" y="771166"/>
            <a:ext cx="2189747" cy="231313"/>
          </a:xfrm>
          <a:prstGeom prst="round2DiagRect">
            <a:avLst/>
          </a:pr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solidFill>
                  <a:schemeClr val="bg1"/>
                </a:solidFill>
                <a:latin typeface="Georgia" panose="02040502050405020303" pitchFamily="18" charset="0"/>
              </a:rPr>
              <a:t>BACKGROUND</a:t>
            </a:r>
          </a:p>
        </p:txBody>
      </p:sp>
      <p:sp>
        <p:nvSpPr>
          <p:cNvPr id="24" name="Round Diagonal Corner Rectangle 23"/>
          <p:cNvSpPr/>
          <p:nvPr/>
        </p:nvSpPr>
        <p:spPr>
          <a:xfrm>
            <a:off x="658768" y="4537613"/>
            <a:ext cx="2189747" cy="231313"/>
          </a:xfrm>
          <a:prstGeom prst="round2DiagRect">
            <a:avLst/>
          </a:pr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solidFill>
                  <a:schemeClr val="bg1"/>
                </a:solidFill>
                <a:latin typeface="Georgia" panose="02040502050405020303" pitchFamily="18" charset="0"/>
              </a:rPr>
              <a:t>METHODS</a:t>
            </a:r>
          </a:p>
        </p:txBody>
      </p:sp>
      <p:sp>
        <p:nvSpPr>
          <p:cNvPr id="25" name="TextBox 24"/>
          <p:cNvSpPr txBox="1"/>
          <p:nvPr/>
        </p:nvSpPr>
        <p:spPr>
          <a:xfrm>
            <a:off x="33481" y="3795724"/>
            <a:ext cx="3492886" cy="707886"/>
          </a:xfrm>
          <a:prstGeom prst="rect">
            <a:avLst/>
          </a:prstGeom>
          <a:noFill/>
        </p:spPr>
        <p:txBody>
          <a:bodyPr wrap="square" rtlCol="0">
            <a:spAutoFit/>
          </a:bodyPr>
          <a:lstStyle/>
          <a:p>
            <a:r>
              <a:rPr lang="en-US" sz="1000" dirty="0">
                <a:latin typeface="Georgia" charset="0"/>
                <a:ea typeface="Georgia" charset="0"/>
                <a:cs typeface="Georgia" charset="0"/>
              </a:rPr>
              <a:t>To better understand how rural MSM utilize dating apps, how these apps may contribute to increased sexual risk, and how dating apps could be used for enhanced HIV prevention efforts in rural areas </a:t>
            </a:r>
          </a:p>
        </p:txBody>
      </p:sp>
      <p:sp>
        <p:nvSpPr>
          <p:cNvPr id="26" name="Round Diagonal Corner Rectangle 25"/>
          <p:cNvSpPr/>
          <p:nvPr/>
        </p:nvSpPr>
        <p:spPr>
          <a:xfrm>
            <a:off x="4900776" y="835091"/>
            <a:ext cx="2358188" cy="231313"/>
          </a:xfrm>
          <a:prstGeom prst="round2DiagRect">
            <a:avLst/>
          </a:pr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solidFill>
                  <a:schemeClr val="bg1"/>
                </a:solidFill>
                <a:latin typeface="Georgia" panose="02040502050405020303" pitchFamily="18" charset="0"/>
              </a:rPr>
              <a:t>DATA &amp; GRAPHICS</a:t>
            </a:r>
          </a:p>
        </p:txBody>
      </p:sp>
      <p:sp>
        <p:nvSpPr>
          <p:cNvPr id="28" name="Round Diagonal Corner Rectangle 27"/>
          <p:cNvSpPr/>
          <p:nvPr/>
        </p:nvSpPr>
        <p:spPr>
          <a:xfrm>
            <a:off x="9405944" y="835092"/>
            <a:ext cx="2189747" cy="231313"/>
          </a:xfrm>
          <a:prstGeom prst="round2DiagRect">
            <a:avLst/>
          </a:pr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solidFill>
                  <a:schemeClr val="bg1"/>
                </a:solidFill>
                <a:latin typeface="Georgia" panose="02040502050405020303" pitchFamily="18" charset="0"/>
              </a:rPr>
              <a:t>RESULTS</a:t>
            </a:r>
          </a:p>
        </p:txBody>
      </p:sp>
      <p:sp>
        <p:nvSpPr>
          <p:cNvPr id="29" name="Round Diagonal Corner Rectangle 28"/>
          <p:cNvSpPr/>
          <p:nvPr/>
        </p:nvSpPr>
        <p:spPr>
          <a:xfrm>
            <a:off x="9376178" y="4193348"/>
            <a:ext cx="2189747" cy="231313"/>
          </a:xfrm>
          <a:prstGeom prst="round2DiagRect">
            <a:avLst/>
          </a:pr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solidFill>
                  <a:schemeClr val="bg1"/>
                </a:solidFill>
                <a:latin typeface="Georgia" panose="02040502050405020303" pitchFamily="18" charset="0"/>
              </a:rPr>
              <a:t>CONCLUSIONS</a:t>
            </a:r>
          </a:p>
        </p:txBody>
      </p:sp>
      <p:sp>
        <p:nvSpPr>
          <p:cNvPr id="37" name="TextBox 36"/>
          <p:cNvSpPr txBox="1"/>
          <p:nvPr/>
        </p:nvSpPr>
        <p:spPr>
          <a:xfrm>
            <a:off x="8502051" y="1012871"/>
            <a:ext cx="3689951" cy="3170099"/>
          </a:xfrm>
          <a:prstGeom prst="rect">
            <a:avLst/>
          </a:prstGeom>
          <a:noFill/>
          <a:ln>
            <a:noFill/>
          </a:ln>
          <a:effectLst>
            <a:softEdge rad="63500"/>
          </a:effectLst>
        </p:spPr>
        <p:txBody>
          <a:bodyPr wrap="square" rtlCol="0">
            <a:spAutoFit/>
          </a:bodyPr>
          <a:lstStyle/>
          <a:p>
            <a:pPr marL="171428" indent="-171428">
              <a:buFont typeface="Arial" charset="0"/>
              <a:buChar char="•"/>
            </a:pPr>
            <a:r>
              <a:rPr lang="en-US" sz="1000" dirty="0">
                <a:latin typeface="Georgia" charset="0"/>
                <a:ea typeface="Georgia" charset="0"/>
                <a:cs typeface="Georgia" charset="0"/>
              </a:rPr>
              <a:t>70% of respondents </a:t>
            </a:r>
            <a:r>
              <a:rPr lang="en-US" sz="1000" dirty="0" smtClean="0">
                <a:latin typeface="Georgia" charset="0"/>
                <a:ea typeface="Georgia" charset="0"/>
                <a:cs typeface="Georgia" charset="0"/>
              </a:rPr>
              <a:t>had </a:t>
            </a:r>
            <a:r>
              <a:rPr lang="en-US" sz="1000" dirty="0">
                <a:latin typeface="Georgia" charset="0"/>
                <a:ea typeface="Georgia" charset="0"/>
                <a:cs typeface="Georgia" charset="0"/>
              </a:rPr>
              <a:t>used a dating app at some point and Grindr </a:t>
            </a:r>
            <a:r>
              <a:rPr lang="en-US" sz="1000" dirty="0" smtClean="0">
                <a:latin typeface="Georgia" charset="0"/>
                <a:ea typeface="Georgia" charset="0"/>
                <a:cs typeface="Georgia" charset="0"/>
              </a:rPr>
              <a:t>was </a:t>
            </a:r>
            <a:r>
              <a:rPr lang="en-US" sz="1000" dirty="0">
                <a:latin typeface="Georgia" charset="0"/>
                <a:ea typeface="Georgia" charset="0"/>
                <a:cs typeface="Georgia" charset="0"/>
              </a:rPr>
              <a:t>the most used app</a:t>
            </a:r>
          </a:p>
          <a:p>
            <a:pPr marL="171428" indent="-171428">
              <a:buFont typeface="Arial" charset="0"/>
              <a:buChar char="•"/>
            </a:pPr>
            <a:r>
              <a:rPr lang="en-US" sz="1000" dirty="0">
                <a:latin typeface="Georgia" charset="0"/>
                <a:ea typeface="Georgia" charset="0"/>
                <a:cs typeface="Georgia" charset="0"/>
              </a:rPr>
              <a:t>Respondents who used dating apps had more sexual partners than non-app users </a:t>
            </a:r>
            <a:r>
              <a:rPr lang="en-US" sz="1000" i="1" dirty="0">
                <a:latin typeface="Georgia" charset="0"/>
                <a:ea typeface="Georgia" charset="0"/>
                <a:cs typeface="Georgia" charset="0"/>
              </a:rPr>
              <a:t>(t</a:t>
            </a:r>
            <a:r>
              <a:rPr lang="en-US" sz="1000" dirty="0">
                <a:latin typeface="Georgia" charset="0"/>
                <a:ea typeface="Georgia" charset="0"/>
                <a:cs typeface="Georgia" charset="0"/>
              </a:rPr>
              <a:t>=2.873; </a:t>
            </a:r>
            <a:r>
              <a:rPr lang="en-US" sz="1000" i="1" dirty="0">
                <a:latin typeface="Georgia" charset="0"/>
                <a:ea typeface="Georgia" charset="0"/>
                <a:cs typeface="Georgia" charset="0"/>
              </a:rPr>
              <a:t>p &lt; .</a:t>
            </a:r>
            <a:r>
              <a:rPr lang="en-US" sz="1000" dirty="0">
                <a:latin typeface="Georgia" charset="0"/>
                <a:ea typeface="Georgia" charset="0"/>
                <a:cs typeface="Georgia" charset="0"/>
              </a:rPr>
              <a:t>01). </a:t>
            </a:r>
          </a:p>
          <a:p>
            <a:pPr marL="171428" indent="-171428">
              <a:buFont typeface="Arial" charset="0"/>
              <a:buChar char="•"/>
            </a:pPr>
            <a:r>
              <a:rPr lang="en-US" sz="1000" dirty="0">
                <a:latin typeface="Georgia" charset="0"/>
                <a:ea typeface="Georgia" charset="0"/>
                <a:cs typeface="Georgia" charset="0"/>
              </a:rPr>
              <a:t>Those who reported having sex with an HIV-negative partner used condoms 65% of the time</a:t>
            </a:r>
          </a:p>
          <a:p>
            <a:pPr marL="171428" indent="-171428">
              <a:buFont typeface="Arial" charset="0"/>
              <a:buChar char="•"/>
            </a:pPr>
            <a:r>
              <a:rPr lang="en-US" sz="1000" dirty="0">
                <a:latin typeface="Georgia" charset="0"/>
                <a:ea typeface="Georgia" charset="0"/>
                <a:cs typeface="Georgia" charset="0"/>
              </a:rPr>
              <a:t>74% of the survey respondents had heard of PrEP before, but only </a:t>
            </a:r>
            <a:r>
              <a:rPr lang="en-US" sz="1000" dirty="0" smtClean="0">
                <a:latin typeface="Georgia" charset="0"/>
                <a:ea typeface="Georgia" charset="0"/>
                <a:cs typeface="Georgia" charset="0"/>
              </a:rPr>
              <a:t>13% </a:t>
            </a:r>
            <a:r>
              <a:rPr lang="en-US" sz="1000" dirty="0">
                <a:latin typeface="Georgia" charset="0"/>
                <a:ea typeface="Georgia" charset="0"/>
                <a:cs typeface="Georgia" charset="0"/>
              </a:rPr>
              <a:t>had ever gotten a prescription filled for it</a:t>
            </a:r>
          </a:p>
          <a:p>
            <a:pPr marL="171428" indent="-171428">
              <a:buFont typeface="Arial" charset="0"/>
              <a:buChar char="•"/>
            </a:pPr>
            <a:r>
              <a:rPr lang="en-US" sz="1000" dirty="0">
                <a:latin typeface="Georgia" charset="0"/>
                <a:ea typeface="Georgia" charset="0"/>
                <a:cs typeface="Georgia" charset="0"/>
              </a:rPr>
              <a:t>Respondents who used dating apps had higher ‘Respect for Taking PrEP’ scores when compared with non-dating app users </a:t>
            </a:r>
            <a:r>
              <a:rPr lang="en-US" sz="1000" i="1" dirty="0">
                <a:latin typeface="Georgia" charset="0"/>
                <a:ea typeface="Georgia" charset="0"/>
                <a:cs typeface="Georgia" charset="0"/>
              </a:rPr>
              <a:t>(t=</a:t>
            </a:r>
            <a:r>
              <a:rPr lang="en-US" sz="1000" dirty="0">
                <a:latin typeface="Georgia" charset="0"/>
                <a:ea typeface="Georgia" charset="0"/>
                <a:cs typeface="Georgia" charset="0"/>
              </a:rPr>
              <a:t>-3.51; </a:t>
            </a:r>
            <a:r>
              <a:rPr lang="en-US" sz="1000" i="1" dirty="0">
                <a:latin typeface="Georgia" charset="0"/>
                <a:ea typeface="Georgia" charset="0"/>
                <a:cs typeface="Georgia" charset="0"/>
              </a:rPr>
              <a:t>p</a:t>
            </a:r>
            <a:r>
              <a:rPr lang="en-US" sz="1000" dirty="0">
                <a:latin typeface="Georgia" charset="0"/>
                <a:ea typeface="Georgia" charset="0"/>
                <a:cs typeface="Georgia" charset="0"/>
              </a:rPr>
              <a:t> &lt; .01). </a:t>
            </a:r>
          </a:p>
          <a:p>
            <a:pPr marL="171428" indent="-171428">
              <a:buFont typeface="Arial" charset="0"/>
              <a:buChar char="•"/>
            </a:pPr>
            <a:r>
              <a:rPr lang="en-US" sz="1000" dirty="0">
                <a:latin typeface="Georgia" charset="0"/>
                <a:ea typeface="Georgia" charset="0"/>
                <a:cs typeface="Georgia" charset="0"/>
              </a:rPr>
              <a:t>Qualitative highlights:</a:t>
            </a:r>
          </a:p>
          <a:p>
            <a:pPr marL="628570" lvl="1" indent="-171428">
              <a:buFont typeface="Courier New" charset="0"/>
              <a:buChar char="o"/>
            </a:pPr>
            <a:r>
              <a:rPr lang="en-US" sz="1000" dirty="0">
                <a:latin typeface="Georgia" charset="0"/>
                <a:ea typeface="Georgia" charset="0"/>
                <a:cs typeface="Georgia" charset="0"/>
              </a:rPr>
              <a:t>Dating apps provide more options for finding relationships and allows for creating common ground before meeting in person</a:t>
            </a:r>
          </a:p>
          <a:p>
            <a:pPr marL="628570" lvl="1" indent="-171428">
              <a:buFont typeface="Courier New" charset="0"/>
              <a:buChar char="o"/>
            </a:pPr>
            <a:r>
              <a:rPr lang="en-US" sz="1000" dirty="0">
                <a:latin typeface="Georgia" charset="0"/>
                <a:ea typeface="Georgia" charset="0"/>
                <a:cs typeface="Georgia" charset="0"/>
              </a:rPr>
              <a:t>Perception that Grindr is more hook-up oriented and Tinder is more relationship-oriented</a:t>
            </a:r>
          </a:p>
          <a:p>
            <a:pPr marL="628570" lvl="1" indent="-171428">
              <a:buFont typeface="Courier New" charset="0"/>
              <a:buChar char="o"/>
            </a:pPr>
            <a:r>
              <a:rPr lang="en-US" sz="1000" dirty="0">
                <a:latin typeface="Georgia" charset="0"/>
                <a:ea typeface="Georgia" charset="0"/>
                <a:cs typeface="Georgia" charset="0"/>
              </a:rPr>
              <a:t>A few individuals support integrating sexual health/LGBT-friendly health information into digital platforms</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6144" y="96621"/>
            <a:ext cx="1453641" cy="489667"/>
          </a:xfrm>
          <a:prstGeom prst="rect">
            <a:avLst/>
          </a:prstGeom>
        </p:spPr>
      </p:pic>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6571" y="103340"/>
            <a:ext cx="1453641" cy="489667"/>
          </a:xfrm>
          <a:prstGeom prst="rect">
            <a:avLst/>
          </a:prstGeom>
        </p:spPr>
      </p:pic>
      <p:sp>
        <p:nvSpPr>
          <p:cNvPr id="4" name="TextBox 3"/>
          <p:cNvSpPr txBox="1"/>
          <p:nvPr/>
        </p:nvSpPr>
        <p:spPr>
          <a:xfrm>
            <a:off x="33481" y="1004509"/>
            <a:ext cx="3209782" cy="2554545"/>
          </a:xfrm>
          <a:prstGeom prst="rect">
            <a:avLst/>
          </a:prstGeom>
          <a:noFill/>
        </p:spPr>
        <p:txBody>
          <a:bodyPr wrap="square" rtlCol="0">
            <a:spAutoFit/>
          </a:bodyPr>
          <a:lstStyle/>
          <a:p>
            <a:pPr marL="171428" indent="-171428">
              <a:buFont typeface="Arial" charset="0"/>
              <a:buChar char="•"/>
            </a:pPr>
            <a:r>
              <a:rPr lang="en-US" sz="1000" dirty="0">
                <a:latin typeface="Georgia" charset="0"/>
                <a:ea typeface="Georgia" charset="0"/>
                <a:cs typeface="Georgia" charset="0"/>
              </a:rPr>
              <a:t>Men who have sex with men (MSM), which include gay and bisexual men, account for over half of all HIV diagnoses (67% in 2016).</a:t>
            </a:r>
          </a:p>
          <a:p>
            <a:pPr marL="171428" indent="-171428">
              <a:buFont typeface="Arial" charset="0"/>
              <a:buChar char="•"/>
            </a:pPr>
            <a:r>
              <a:rPr lang="en-US" sz="1000" dirty="0">
                <a:latin typeface="Georgia" charset="0"/>
                <a:ea typeface="Georgia" charset="0"/>
                <a:cs typeface="Georgia" charset="0"/>
              </a:rPr>
              <a:t>When compared with urban MSM, rural MSM are less likely to be tested for HIV, receive condoms, or have information about/access to pre-exposure prophylaxis (PrEP)</a:t>
            </a:r>
            <a:r>
              <a:rPr lang="en-US" sz="1000" baseline="30000" dirty="0">
                <a:latin typeface="Georgia" charset="0"/>
                <a:ea typeface="Georgia" charset="0"/>
                <a:cs typeface="Georgia" charset="0"/>
              </a:rPr>
              <a:t>1</a:t>
            </a:r>
            <a:endParaRPr lang="en-US" sz="1000" dirty="0">
              <a:latin typeface="Georgia" charset="0"/>
              <a:ea typeface="Georgia" charset="0"/>
              <a:cs typeface="Georgia" charset="0"/>
            </a:endParaRPr>
          </a:p>
          <a:p>
            <a:pPr marL="171428" indent="-171428">
              <a:buFont typeface="Arial" charset="0"/>
              <a:buChar char="•"/>
            </a:pPr>
            <a:r>
              <a:rPr lang="en-US" sz="1000" dirty="0">
                <a:latin typeface="Georgia" charset="0"/>
                <a:ea typeface="Georgia" charset="0"/>
                <a:cs typeface="Georgia" charset="0"/>
              </a:rPr>
              <a:t>HIV funding and prevention is largely focused in urban areas, but rural MSM are still largely affected by HIV  and lack adequate services  </a:t>
            </a:r>
          </a:p>
          <a:p>
            <a:pPr marL="171428" indent="-171428">
              <a:buFont typeface="Arial" charset="0"/>
              <a:buChar char="•"/>
            </a:pPr>
            <a:r>
              <a:rPr lang="en-US" sz="1000" dirty="0">
                <a:latin typeface="Georgia" charset="0"/>
                <a:ea typeface="Georgia" charset="0"/>
                <a:cs typeface="Georgia" charset="0"/>
              </a:rPr>
              <a:t>Nearly 15% of all American adults utilize dating apps</a:t>
            </a:r>
            <a:r>
              <a:rPr lang="en-US" sz="1000" baseline="30000" dirty="0">
                <a:latin typeface="Georgia" charset="0"/>
                <a:ea typeface="Georgia" charset="0"/>
                <a:cs typeface="Georgia" charset="0"/>
              </a:rPr>
              <a:t>2</a:t>
            </a:r>
            <a:r>
              <a:rPr lang="en-US" sz="1000" dirty="0">
                <a:latin typeface="Georgia" charset="0"/>
                <a:ea typeface="Georgia" charset="0"/>
                <a:cs typeface="Georgia" charset="0"/>
              </a:rPr>
              <a:t> and in one study, MSM reported accessing them nearly 22 times per week</a:t>
            </a:r>
            <a:r>
              <a:rPr lang="en-US" sz="1000" baseline="30000" dirty="0">
                <a:latin typeface="Georgia" charset="0"/>
                <a:ea typeface="Georgia" charset="0"/>
                <a:cs typeface="Georgia" charset="0"/>
              </a:rPr>
              <a:t>3</a:t>
            </a:r>
            <a:r>
              <a:rPr lang="en-US" sz="1000" dirty="0">
                <a:latin typeface="Georgia" charset="0"/>
                <a:ea typeface="Georgia" charset="0"/>
                <a:cs typeface="Georgia" charset="0"/>
              </a:rPr>
              <a:t> </a:t>
            </a:r>
          </a:p>
          <a:p>
            <a:pPr marL="171428" indent="-171428">
              <a:buFont typeface="Arial" charset="0"/>
              <a:buChar char="•"/>
            </a:pPr>
            <a:r>
              <a:rPr lang="en-US" sz="1000" dirty="0">
                <a:latin typeface="Georgia" charset="0"/>
                <a:ea typeface="Georgia" charset="0"/>
                <a:cs typeface="Georgia" charset="0"/>
              </a:rPr>
              <a:t>Dating apps or other mobile technology could be a feasible and beneficial way to reach rural MSM with HIV prevention and health services </a:t>
            </a:r>
          </a:p>
        </p:txBody>
      </p:sp>
      <p:sp>
        <p:nvSpPr>
          <p:cNvPr id="21" name="Round Diagonal Corner Rectangle 20"/>
          <p:cNvSpPr/>
          <p:nvPr/>
        </p:nvSpPr>
        <p:spPr>
          <a:xfrm>
            <a:off x="658768" y="3581980"/>
            <a:ext cx="2189747" cy="231313"/>
          </a:xfrm>
          <a:prstGeom prst="round2DiagRect">
            <a:avLst/>
          </a:pr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solidFill>
                  <a:schemeClr val="bg1"/>
                </a:solidFill>
                <a:latin typeface="Georgia" panose="02040502050405020303" pitchFamily="18" charset="0"/>
              </a:rPr>
              <a:t>PURPOSE</a:t>
            </a:r>
          </a:p>
        </p:txBody>
      </p:sp>
      <p:sp>
        <p:nvSpPr>
          <p:cNvPr id="22" name="Round Diagonal Corner Rectangle 21"/>
          <p:cNvSpPr/>
          <p:nvPr/>
        </p:nvSpPr>
        <p:spPr>
          <a:xfrm>
            <a:off x="9376177" y="5919378"/>
            <a:ext cx="2189747" cy="231313"/>
          </a:xfrm>
          <a:prstGeom prst="round2DiagRect">
            <a:avLst/>
          </a:pr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solidFill>
                  <a:schemeClr val="bg1"/>
                </a:solidFill>
                <a:latin typeface="Georgia" panose="02040502050405020303" pitchFamily="18" charset="0"/>
              </a:rPr>
              <a:t>REFERENCES</a:t>
            </a:r>
          </a:p>
        </p:txBody>
      </p:sp>
      <p:sp>
        <p:nvSpPr>
          <p:cNvPr id="9" name="TextBox 8"/>
          <p:cNvSpPr txBox="1"/>
          <p:nvPr/>
        </p:nvSpPr>
        <p:spPr>
          <a:xfrm>
            <a:off x="33481" y="4760061"/>
            <a:ext cx="3203644" cy="2092881"/>
          </a:xfrm>
          <a:prstGeom prst="rect">
            <a:avLst/>
          </a:prstGeom>
          <a:noFill/>
        </p:spPr>
        <p:txBody>
          <a:bodyPr wrap="square" rtlCol="0">
            <a:spAutoFit/>
          </a:bodyPr>
          <a:lstStyle/>
          <a:p>
            <a:pPr marL="171428" indent="-171428">
              <a:buFont typeface="Arial" charset="0"/>
              <a:buChar char="•"/>
            </a:pPr>
            <a:r>
              <a:rPr lang="en-US" sz="1000" dirty="0">
                <a:latin typeface="Georgia" charset="0"/>
                <a:ea typeface="Georgia" charset="0"/>
                <a:cs typeface="Georgia" charset="0"/>
              </a:rPr>
              <a:t>Mixed-methods design</a:t>
            </a:r>
          </a:p>
          <a:p>
            <a:pPr marL="171428" indent="-171428">
              <a:buFont typeface="Arial" charset="0"/>
              <a:buChar char="•"/>
            </a:pPr>
            <a:r>
              <a:rPr lang="en-US" sz="1000" dirty="0">
                <a:latin typeface="Georgia" charset="0"/>
                <a:ea typeface="Georgia" charset="0"/>
                <a:cs typeface="Georgia" charset="0"/>
              </a:rPr>
              <a:t>An online survey was distributed to MSM living in non-metropolitan areas </a:t>
            </a:r>
            <a:r>
              <a:rPr lang="en-US" sz="1000" i="1" dirty="0">
                <a:latin typeface="Georgia" charset="0"/>
                <a:ea typeface="Georgia" charset="0"/>
                <a:cs typeface="Georgia" charset="0"/>
              </a:rPr>
              <a:t>(n</a:t>
            </a:r>
            <a:r>
              <a:rPr lang="en-US" sz="1000" dirty="0">
                <a:latin typeface="Georgia" charset="0"/>
                <a:ea typeface="Georgia" charset="0"/>
                <a:cs typeface="Georgia" charset="0"/>
              </a:rPr>
              <a:t>=97</a:t>
            </a:r>
            <a:r>
              <a:rPr lang="en-US" sz="1000" dirty="0" smtClean="0">
                <a:latin typeface="Georgia" charset="0"/>
                <a:ea typeface="Georgia" charset="0"/>
                <a:cs typeface="Georgia" charset="0"/>
              </a:rPr>
              <a:t>)</a:t>
            </a:r>
            <a:endParaRPr lang="en-US" sz="1000" dirty="0">
              <a:latin typeface="Georgia" charset="0"/>
              <a:ea typeface="Georgia" charset="0"/>
              <a:cs typeface="Georgia" charset="0"/>
            </a:endParaRPr>
          </a:p>
          <a:p>
            <a:pPr marL="171428" indent="-171428">
              <a:buFont typeface="Arial" charset="0"/>
              <a:buChar char="•"/>
            </a:pPr>
            <a:r>
              <a:rPr lang="en-US" sz="1000" dirty="0">
                <a:latin typeface="Georgia" charset="0"/>
                <a:ea typeface="Georgia" charset="0"/>
                <a:cs typeface="Georgia" charset="0"/>
              </a:rPr>
              <a:t>Of those individuals, 20 participated in semi-structured qualitative </a:t>
            </a:r>
            <a:r>
              <a:rPr lang="en-US" sz="1000" dirty="0" smtClean="0">
                <a:latin typeface="Georgia" charset="0"/>
                <a:ea typeface="Georgia" charset="0"/>
                <a:cs typeface="Georgia" charset="0"/>
              </a:rPr>
              <a:t>interviews  </a:t>
            </a:r>
            <a:endParaRPr lang="en-US" sz="1000" dirty="0">
              <a:latin typeface="Georgia" charset="0"/>
              <a:ea typeface="Georgia" charset="0"/>
              <a:cs typeface="Georgia" charset="0"/>
            </a:endParaRPr>
          </a:p>
          <a:p>
            <a:pPr marL="171428" indent="-171428">
              <a:buFont typeface="Arial" charset="0"/>
              <a:buChar char="•"/>
            </a:pPr>
            <a:r>
              <a:rPr lang="en-US" sz="1000" dirty="0">
                <a:latin typeface="Georgia" charset="0"/>
                <a:ea typeface="Georgia" charset="0"/>
                <a:cs typeface="Georgia" charset="0"/>
              </a:rPr>
              <a:t>The present study assessed dating app use, sexual risk behaviors, and PrEP </a:t>
            </a:r>
            <a:r>
              <a:rPr lang="en-US" sz="1000" dirty="0" smtClean="0">
                <a:latin typeface="Georgia" charset="0"/>
                <a:ea typeface="Georgia" charset="0"/>
                <a:cs typeface="Georgia" charset="0"/>
              </a:rPr>
              <a:t>attitudes </a:t>
            </a:r>
            <a:r>
              <a:rPr lang="en-US" sz="1000" dirty="0">
                <a:latin typeface="Georgia" charset="0"/>
                <a:ea typeface="Georgia" charset="0"/>
                <a:cs typeface="Georgia" charset="0"/>
              </a:rPr>
              <a:t>from the survey  and the perceptions, successes, and regional differences in dating app use from the qualitative  interviews.</a:t>
            </a:r>
          </a:p>
          <a:p>
            <a:pPr marL="171428" indent="-171428">
              <a:buFont typeface="Arial" charset="0"/>
              <a:buChar char="•"/>
            </a:pPr>
            <a:r>
              <a:rPr lang="en-US" sz="1000" dirty="0">
                <a:latin typeface="Georgia" charset="0"/>
                <a:ea typeface="Georgia" charset="0"/>
                <a:cs typeface="Georgia" charset="0"/>
              </a:rPr>
              <a:t>Descriptive statistics, chi-square tests, and independent samples t-tests were used to assess the quantitative data</a:t>
            </a:r>
          </a:p>
        </p:txBody>
      </p:sp>
      <p:sp>
        <p:nvSpPr>
          <p:cNvPr id="10" name="TextBox 9"/>
          <p:cNvSpPr txBox="1"/>
          <p:nvPr/>
        </p:nvSpPr>
        <p:spPr>
          <a:xfrm>
            <a:off x="3817113" y="1296058"/>
            <a:ext cx="1466456" cy="1477328"/>
          </a:xfrm>
          <a:prstGeom prst="rect">
            <a:avLst/>
          </a:prstGeom>
          <a:ln w="28575">
            <a:solidFill>
              <a:schemeClr val="accent2">
                <a:lumMod val="75000"/>
              </a:schemeClr>
            </a:solidFill>
          </a:ln>
          <a:effectLst>
            <a:outerShdw blurRad="50800" dist="76200" dir="5400000" algn="t"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endParaRPr lang="en-US" sz="900" dirty="0">
              <a:latin typeface="Kailasa" charset="0"/>
              <a:ea typeface="Kailasa" charset="0"/>
              <a:cs typeface="Kailasa" charset="0"/>
            </a:endParaRPr>
          </a:p>
          <a:p>
            <a:pPr algn="ctr"/>
            <a:r>
              <a:rPr lang="en-US" sz="900" dirty="0">
                <a:latin typeface="Kailasa" charset="0"/>
                <a:ea typeface="Kailasa" charset="0"/>
                <a:cs typeface="Kailasa" charset="0"/>
              </a:rPr>
              <a:t>‘Technology allows you the opportunity to meet a wide variety of people from different places and different backgrounds that you may never have had contact with before’ </a:t>
            </a:r>
          </a:p>
          <a:p>
            <a:pPr algn="ctr"/>
            <a:r>
              <a:rPr lang="en-US" sz="900" b="1" dirty="0">
                <a:latin typeface="Kailasa" charset="0"/>
                <a:ea typeface="Kailasa" charset="0"/>
                <a:cs typeface="Kailasa" charset="0"/>
              </a:rPr>
              <a:t>–Participant 3, age 43</a:t>
            </a:r>
          </a:p>
          <a:p>
            <a:pPr algn="ctr"/>
            <a:endParaRPr lang="en-US" sz="900" b="1" dirty="0">
              <a:latin typeface="Kailasa" charset="0"/>
              <a:ea typeface="Kailasa" charset="0"/>
              <a:cs typeface="Kailasa" charset="0"/>
            </a:endParaRPr>
          </a:p>
        </p:txBody>
      </p:sp>
      <p:sp>
        <p:nvSpPr>
          <p:cNvPr id="27" name="TextBox 26"/>
          <p:cNvSpPr txBox="1"/>
          <p:nvPr/>
        </p:nvSpPr>
        <p:spPr>
          <a:xfrm>
            <a:off x="6385270" y="3345683"/>
            <a:ext cx="1713301" cy="1338828"/>
          </a:xfrm>
          <a:prstGeom prst="rect">
            <a:avLst/>
          </a:prstGeom>
          <a:ln w="28575">
            <a:solidFill>
              <a:schemeClr val="accent2">
                <a:lumMod val="75000"/>
              </a:schemeClr>
            </a:solidFill>
          </a:ln>
          <a:effectLst>
            <a:outerShdw blurRad="50800" dist="76200" dir="5400000" algn="t"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endParaRPr lang="en-US" sz="900" dirty="0">
              <a:latin typeface="Kailasa" charset="0"/>
              <a:ea typeface="Kailasa" charset="0"/>
              <a:cs typeface="Kailasa" charset="0"/>
            </a:endParaRPr>
          </a:p>
          <a:p>
            <a:pPr algn="ctr"/>
            <a:r>
              <a:rPr lang="en-US" sz="900" dirty="0">
                <a:latin typeface="Kailasa" charset="0"/>
                <a:ea typeface="Kailasa" charset="0"/>
                <a:cs typeface="Kailasa" charset="0"/>
              </a:rPr>
              <a:t>Urban areas seem to be more ‘hook-up oriented’</a:t>
            </a:r>
          </a:p>
          <a:p>
            <a:pPr algn="ctr"/>
            <a:r>
              <a:rPr lang="en-US" sz="900" b="1" dirty="0">
                <a:latin typeface="Kailasa" charset="0"/>
                <a:ea typeface="Kailasa" charset="0"/>
                <a:cs typeface="Kailasa" charset="0"/>
              </a:rPr>
              <a:t>–Participant 19, age 36</a:t>
            </a:r>
          </a:p>
          <a:p>
            <a:pPr algn="ctr"/>
            <a:r>
              <a:rPr lang="en-US" sz="900" b="1" dirty="0">
                <a:latin typeface="Kailasa" charset="0"/>
                <a:ea typeface="Kailasa" charset="0"/>
                <a:cs typeface="Kailasa" charset="0"/>
              </a:rPr>
              <a:t> </a:t>
            </a:r>
          </a:p>
          <a:p>
            <a:pPr algn="ctr"/>
            <a:r>
              <a:rPr lang="en-US" sz="900" dirty="0">
                <a:latin typeface="Kailasa" charset="0"/>
                <a:ea typeface="Kailasa" charset="0"/>
                <a:cs typeface="Kailasa" charset="0"/>
              </a:rPr>
              <a:t>Rural areas cater to ‘more monogamy from the get-go’ </a:t>
            </a:r>
          </a:p>
          <a:p>
            <a:pPr algn="ctr"/>
            <a:r>
              <a:rPr lang="en-US" sz="900" b="1" dirty="0">
                <a:latin typeface="Kailasa" charset="0"/>
                <a:ea typeface="Kailasa" charset="0"/>
                <a:cs typeface="Kailasa" charset="0"/>
              </a:rPr>
              <a:t>–Participant  12, age 23</a:t>
            </a:r>
          </a:p>
          <a:p>
            <a:pPr algn="ctr"/>
            <a:endParaRPr lang="en-US" sz="900" b="1" dirty="0">
              <a:latin typeface="Kailasa" charset="0"/>
              <a:ea typeface="Kailasa" charset="0"/>
              <a:cs typeface="Kailasa" charset="0"/>
            </a:endParaRPr>
          </a:p>
        </p:txBody>
      </p:sp>
      <p:sp>
        <p:nvSpPr>
          <p:cNvPr id="30" name="TextBox 29"/>
          <p:cNvSpPr txBox="1"/>
          <p:nvPr/>
        </p:nvSpPr>
        <p:spPr>
          <a:xfrm>
            <a:off x="3888555" y="5108901"/>
            <a:ext cx="1616689" cy="1477328"/>
          </a:xfrm>
          <a:prstGeom prst="rect">
            <a:avLst/>
          </a:prstGeom>
          <a:ln w="28575">
            <a:solidFill>
              <a:schemeClr val="accent2">
                <a:lumMod val="75000"/>
              </a:schemeClr>
            </a:solidFill>
          </a:ln>
          <a:effectLst>
            <a:outerShdw blurRad="50800" dist="76200" dir="5400000" algn="t"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endParaRPr lang="en-US" sz="900" dirty="0">
              <a:latin typeface="Kailasa" charset="0"/>
              <a:ea typeface="Kailasa" charset="0"/>
              <a:cs typeface="Kailasa" charset="0"/>
            </a:endParaRPr>
          </a:p>
          <a:p>
            <a:pPr algn="ctr"/>
            <a:r>
              <a:rPr lang="en-US" sz="900" dirty="0">
                <a:latin typeface="Kailasa" charset="0"/>
                <a:ea typeface="Kailasa" charset="0"/>
                <a:cs typeface="Kailasa" charset="0"/>
              </a:rPr>
              <a:t>[I] wish ‘LGBT stats were more readily available on different platforms and that information on LGBT relationships and issues was in a centralized app or website’</a:t>
            </a:r>
          </a:p>
          <a:p>
            <a:pPr algn="ctr"/>
            <a:r>
              <a:rPr lang="en-US" sz="900" b="1" dirty="0">
                <a:latin typeface="Kailasa" charset="0"/>
                <a:ea typeface="Kailasa" charset="0"/>
                <a:cs typeface="Kailasa" charset="0"/>
              </a:rPr>
              <a:t>–Participant 17, age 21</a:t>
            </a:r>
          </a:p>
          <a:p>
            <a:pPr algn="ctr"/>
            <a:r>
              <a:rPr lang="en-US" sz="900" b="1" dirty="0">
                <a:latin typeface="Kailasa" charset="0"/>
                <a:ea typeface="Kailasa" charset="0"/>
                <a:cs typeface="Kailasa" charset="0"/>
              </a:rPr>
              <a:t> </a:t>
            </a:r>
          </a:p>
        </p:txBody>
      </p:sp>
      <p:graphicFrame>
        <p:nvGraphicFramePr>
          <p:cNvPr id="31" name="Chart 30"/>
          <p:cNvGraphicFramePr>
            <a:graphicFrameLocks/>
          </p:cNvGraphicFramePr>
          <p:nvPr>
            <p:extLst>
              <p:ext uri="{D42A27DB-BD31-4B8C-83A1-F6EECF244321}">
                <p14:modId xmlns:p14="http://schemas.microsoft.com/office/powerpoint/2010/main" val="1630450508"/>
              </p:ext>
            </p:extLst>
          </p:nvPr>
        </p:nvGraphicFramePr>
        <p:xfrm>
          <a:off x="5559044" y="1165638"/>
          <a:ext cx="2759088" cy="20100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3" name="Chart 32"/>
          <p:cNvGraphicFramePr>
            <a:graphicFrameLocks/>
          </p:cNvGraphicFramePr>
          <p:nvPr>
            <p:extLst>
              <p:ext uri="{D42A27DB-BD31-4B8C-83A1-F6EECF244321}">
                <p14:modId xmlns:p14="http://schemas.microsoft.com/office/powerpoint/2010/main" val="1072131077"/>
              </p:ext>
            </p:extLst>
          </p:nvPr>
        </p:nvGraphicFramePr>
        <p:xfrm>
          <a:off x="5433802" y="5005259"/>
          <a:ext cx="2973315" cy="1612326"/>
        </p:xfrm>
        <a:graphic>
          <a:graphicData uri="http://schemas.openxmlformats.org/drawingml/2006/chart">
            <c:chart xmlns:c="http://schemas.openxmlformats.org/drawingml/2006/chart" xmlns:r="http://schemas.openxmlformats.org/officeDocument/2006/relationships" r:id="rId4"/>
          </a:graphicData>
        </a:graphic>
      </p:graphicFrame>
      <p:sp>
        <p:nvSpPr>
          <p:cNvPr id="34" name="TextBox 33"/>
          <p:cNvSpPr txBox="1"/>
          <p:nvPr/>
        </p:nvSpPr>
        <p:spPr>
          <a:xfrm>
            <a:off x="8407048" y="6133125"/>
            <a:ext cx="3856640" cy="738664"/>
          </a:xfrm>
          <a:prstGeom prst="rect">
            <a:avLst/>
          </a:prstGeom>
          <a:noFill/>
        </p:spPr>
        <p:txBody>
          <a:bodyPr wrap="square" rtlCol="0">
            <a:spAutoFit/>
          </a:bodyPr>
          <a:lstStyle/>
          <a:p>
            <a:r>
              <a:rPr lang="en-US" sz="600" dirty="0"/>
              <a:t>1. Sullivan, P. S., Driggers, R., Stekler, J. D., Siegler, A., Goldenberg, T., McDougal, S. J., . . . Stephenson, R. (2017). Usability and acceptability of a mobile comprehensive HIV prevention app for men who have sex with men: A pilot study (Vol. 5).</a:t>
            </a:r>
          </a:p>
          <a:p>
            <a:r>
              <a:rPr lang="en-US" sz="600" dirty="0"/>
              <a:t>2. Smith, A. (2016). 15% of American adults have used online dating sites or mobile dating apps. </a:t>
            </a:r>
            <a:r>
              <a:rPr lang="en-US" sz="600" i="1" dirty="0"/>
              <a:t>Pew Research Center</a:t>
            </a:r>
            <a:r>
              <a:rPr lang="en-US" sz="600" dirty="0"/>
              <a:t>. </a:t>
            </a:r>
          </a:p>
          <a:p>
            <a:r>
              <a:rPr lang="en-US" sz="600" dirty="0"/>
              <a:t>3. Grov, C., Breslow, A. S., Newcomb, M. E., Rosenberger, J. G., &amp; Bauermeister, J. A. (2014). Gay and bisexual men’s use of the Internet: Research from the 1990s through 2013. </a:t>
            </a:r>
            <a:r>
              <a:rPr lang="en-US" sz="600" i="1" dirty="0"/>
              <a:t>Journal of Sex Research, 51</a:t>
            </a:r>
            <a:r>
              <a:rPr lang="en-US" sz="600" dirty="0"/>
              <a:t>(4), 390-409. doi:doi:10.1080/00224499.2013.871626</a:t>
            </a:r>
          </a:p>
        </p:txBody>
      </p:sp>
      <p:sp>
        <p:nvSpPr>
          <p:cNvPr id="35" name="TextBox 34"/>
          <p:cNvSpPr txBox="1"/>
          <p:nvPr/>
        </p:nvSpPr>
        <p:spPr>
          <a:xfrm>
            <a:off x="8502049" y="4421022"/>
            <a:ext cx="3761708" cy="1477328"/>
          </a:xfrm>
          <a:prstGeom prst="rect">
            <a:avLst/>
          </a:prstGeom>
          <a:noFill/>
        </p:spPr>
        <p:txBody>
          <a:bodyPr wrap="square" rtlCol="0">
            <a:spAutoFit/>
          </a:bodyPr>
          <a:lstStyle/>
          <a:p>
            <a:pPr marL="171428" indent="-171428">
              <a:buFont typeface="Arial" charset="0"/>
              <a:buChar char="•"/>
            </a:pPr>
            <a:r>
              <a:rPr lang="en-US" sz="1000" dirty="0">
                <a:latin typeface="Georgia" charset="0"/>
                <a:ea typeface="Georgia" charset="0"/>
                <a:cs typeface="Georgia" charset="0"/>
              </a:rPr>
              <a:t>Many rural MSM use dating apps for developing relationships, friendships and finding sexual partners. </a:t>
            </a:r>
          </a:p>
          <a:p>
            <a:pPr marL="171428" indent="-171428">
              <a:buFont typeface="Arial" charset="0"/>
              <a:buChar char="•"/>
            </a:pPr>
            <a:r>
              <a:rPr lang="en-US" sz="1000" dirty="0">
                <a:latin typeface="Georgia" charset="0"/>
                <a:ea typeface="Georgia" charset="0"/>
                <a:cs typeface="Georgia" charset="0"/>
              </a:rPr>
              <a:t>To provide more comprehensive HIV/STI prevention measures and health services to rural areas, dating apps or other mobile technologies could be used and are feasible.  </a:t>
            </a:r>
          </a:p>
          <a:p>
            <a:pPr marL="171428" indent="-171428">
              <a:buFont typeface="Arial" charset="0"/>
              <a:buChar char="•"/>
            </a:pPr>
            <a:r>
              <a:rPr lang="en-US" sz="1000" dirty="0">
                <a:latin typeface="Georgia" charset="0"/>
                <a:ea typeface="Georgia" charset="0"/>
                <a:cs typeface="Georgia" charset="0"/>
              </a:rPr>
              <a:t>One example is the HealthMindr app, which provides self-assessments, prevention recommendations, condom and HIV test ordering, service reminders, screening for PrEP, and service locators</a:t>
            </a:r>
            <a:r>
              <a:rPr lang="en-US" sz="1000" baseline="30000" dirty="0">
                <a:latin typeface="Georgia" charset="0"/>
                <a:ea typeface="Georgia" charset="0"/>
                <a:cs typeface="Georgia" charset="0"/>
              </a:rPr>
              <a:t>1</a:t>
            </a:r>
            <a:endParaRPr lang="en-US" sz="1000" dirty="0">
              <a:latin typeface="Georgia" charset="0"/>
              <a:ea typeface="Georgia" charset="0"/>
              <a:cs typeface="Georgia" charset="0"/>
            </a:endParaRPr>
          </a:p>
        </p:txBody>
      </p:sp>
      <p:graphicFrame>
        <p:nvGraphicFramePr>
          <p:cNvPr id="36" name="Chart 35"/>
          <p:cNvGraphicFramePr>
            <a:graphicFrameLocks/>
          </p:cNvGraphicFramePr>
          <p:nvPr>
            <p:extLst>
              <p:ext uri="{D42A27DB-BD31-4B8C-83A1-F6EECF244321}">
                <p14:modId xmlns:p14="http://schemas.microsoft.com/office/powerpoint/2010/main" val="1217869862"/>
              </p:ext>
            </p:extLst>
          </p:nvPr>
        </p:nvGraphicFramePr>
        <p:xfrm>
          <a:off x="3566610" y="2957145"/>
          <a:ext cx="2529416" cy="204811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54629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11207</TotalTime>
  <Words>800</Words>
  <Application>Microsoft Office PowerPoint</Application>
  <PresentationFormat>Widescreen</PresentationFormat>
  <Paragraphs>53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Courier New</vt:lpstr>
      <vt:lpstr>Georgia</vt:lpstr>
      <vt:lpstr>Kailasa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Claire Stroer</dc:creator>
  <cp:lastModifiedBy>Mumbi A. Anderson</cp:lastModifiedBy>
  <cp:revision>67</cp:revision>
  <cp:lastPrinted>2019-04-24T14:56:58Z</cp:lastPrinted>
  <dcterms:created xsi:type="dcterms:W3CDTF">2018-03-28T16:00:41Z</dcterms:created>
  <dcterms:modified xsi:type="dcterms:W3CDTF">2019-05-14T14:36:41Z</dcterms:modified>
</cp:coreProperties>
</file>