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5205" autoAdjust="0"/>
  </p:normalViewPr>
  <p:slideViewPr>
    <p:cSldViewPr snapToGrid="0">
      <p:cViewPr varScale="1">
        <p:scale>
          <a:sx n="81" d="100"/>
          <a:sy n="81" d="100"/>
        </p:scale>
        <p:origin x="13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BFC14D6-5956-4407-BD50-3A47BD267E30}"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2489025384"/>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FC14D6-5956-4407-BD50-3A47BD267E30}"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3736443001"/>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FC14D6-5956-4407-BD50-3A47BD267E30}"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3877175285"/>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FC14D6-5956-4407-BD50-3A47BD267E30}"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828338234"/>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FC14D6-5956-4407-BD50-3A47BD267E30}"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4235127443"/>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FC14D6-5956-4407-BD50-3A47BD267E30}"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1526101498"/>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BFC14D6-5956-4407-BD50-3A47BD267E30}" type="datetimeFigureOut">
              <a:rPr lang="en-US" smtClean="0"/>
              <a:t>5/14/2019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1125005532"/>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FC14D6-5956-4407-BD50-3A47BD267E30}" type="datetimeFigureOut">
              <a:rPr lang="en-US" smtClean="0"/>
              <a:t>5/14/2019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2632235817"/>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FC14D6-5956-4407-BD50-3A47BD267E30}" type="datetimeFigureOut">
              <a:rPr lang="en-US" smtClean="0"/>
              <a:t>5/14/2019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959569435"/>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FC14D6-5956-4407-BD50-3A47BD267E30}"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2845060764"/>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FC14D6-5956-4407-BD50-3A47BD267E30}"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ED298-E683-4CF9-A82A-8BE58FC61BF8}" type="slidenum">
              <a:rPr lang="en-US" smtClean="0"/>
              <a:t>‹#›</a:t>
            </a:fld>
            <a:endParaRPr lang="en-US"/>
          </a:p>
        </p:txBody>
      </p:sp>
    </p:spTree>
    <p:extLst>
      <p:ext uri="{BB962C8B-B14F-4D97-AF65-F5344CB8AC3E}">
        <p14:creationId xmlns:p14="http://schemas.microsoft.com/office/powerpoint/2010/main" val="1399061791"/>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FC14D6-5956-4407-BD50-3A47BD267E30}" type="datetimeFigureOut">
              <a:rPr lang="en-US" smtClean="0"/>
              <a:t>5/14/2019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ED298-E683-4CF9-A82A-8BE58FC61BF8}" type="slidenum">
              <a:rPr lang="en-US" smtClean="0"/>
              <a:t>‹#›</a:t>
            </a:fld>
            <a:endParaRPr lang="en-US"/>
          </a:p>
        </p:txBody>
      </p:sp>
    </p:spTree>
    <p:extLst>
      <p:ext uri="{BB962C8B-B14F-4D97-AF65-F5344CB8AC3E}">
        <p14:creationId xmlns:p14="http://schemas.microsoft.com/office/powerpoint/2010/main" val="518259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flipV="1">
            <a:off x="0" y="-764"/>
            <a:ext cx="12192000" cy="640080"/>
          </a:xfrm>
          <a:prstGeom prst="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5" name="TextBox 4"/>
          <p:cNvSpPr txBox="1"/>
          <p:nvPr/>
        </p:nvSpPr>
        <p:spPr>
          <a:xfrm>
            <a:off x="1570062" y="-66009"/>
            <a:ext cx="8801909" cy="738664"/>
          </a:xfrm>
          <a:prstGeom prst="rect">
            <a:avLst/>
          </a:prstGeom>
          <a:noFill/>
        </p:spPr>
        <p:txBody>
          <a:bodyPr wrap="square" rtlCol="0">
            <a:spAutoFit/>
          </a:bodyPr>
          <a:lstStyle/>
          <a:p>
            <a:r>
              <a:rPr lang="en-US" sz="2400" dirty="0">
                <a:solidFill>
                  <a:schemeClr val="bg1"/>
                </a:solidFill>
                <a:latin typeface="Georgia" panose="02040502050405020303" pitchFamily="18" charset="0"/>
              </a:rPr>
              <a:t>Pregnancy, stress and social support during Hurricane Florence</a:t>
            </a:r>
          </a:p>
          <a:p>
            <a:endParaRPr lang="en-US" dirty="0">
              <a:solidFill>
                <a:schemeClr val="bg1"/>
              </a:solidFill>
              <a:latin typeface="Georgia" panose="02040502050405020303" pitchFamily="18" charset="0"/>
            </a:endParaRPr>
          </a:p>
        </p:txBody>
      </p:sp>
      <p:sp>
        <p:nvSpPr>
          <p:cNvPr id="6" name="TextBox 5"/>
          <p:cNvSpPr txBox="1"/>
          <p:nvPr/>
        </p:nvSpPr>
        <p:spPr>
          <a:xfrm>
            <a:off x="2752506" y="351924"/>
            <a:ext cx="6337063" cy="276999"/>
          </a:xfrm>
          <a:prstGeom prst="rect">
            <a:avLst/>
          </a:prstGeom>
          <a:noFill/>
        </p:spPr>
        <p:txBody>
          <a:bodyPr wrap="square" rtlCol="0">
            <a:spAutoFit/>
          </a:bodyPr>
          <a:lstStyle/>
          <a:p>
            <a:r>
              <a:rPr lang="en-US" sz="1200" dirty="0">
                <a:solidFill>
                  <a:schemeClr val="bg1"/>
                </a:solidFill>
                <a:latin typeface="Georgia" panose="02040502050405020303" pitchFamily="18" charset="0"/>
              </a:rPr>
              <a:t>Victoria Jackson| Sarah </a:t>
            </a:r>
            <a:r>
              <a:rPr lang="en-US" sz="1200" dirty="0" err="1">
                <a:solidFill>
                  <a:schemeClr val="bg1"/>
                </a:solidFill>
                <a:latin typeface="Georgia" panose="02040502050405020303" pitchFamily="18" charset="0"/>
              </a:rPr>
              <a:t>DeYoung,PhD</a:t>
            </a:r>
            <a:r>
              <a:rPr lang="en-US" sz="1200" dirty="0">
                <a:solidFill>
                  <a:schemeClr val="bg1"/>
                </a:solidFill>
                <a:latin typeface="Georgia" panose="02040502050405020303" pitchFamily="18" charset="0"/>
              </a:rPr>
              <a:t> | Health Promotion and Behavior | May 1</a:t>
            </a:r>
            <a:r>
              <a:rPr lang="en-US" sz="1200" baseline="30000" dirty="0">
                <a:solidFill>
                  <a:schemeClr val="bg1"/>
                </a:solidFill>
                <a:latin typeface="Georgia" panose="02040502050405020303" pitchFamily="18" charset="0"/>
              </a:rPr>
              <a:t>th</a:t>
            </a:r>
            <a:r>
              <a:rPr lang="en-US" sz="1200" dirty="0">
                <a:solidFill>
                  <a:schemeClr val="bg1"/>
                </a:solidFill>
                <a:latin typeface="Georgia" panose="02040502050405020303" pitchFamily="18" charset="0"/>
              </a:rPr>
              <a:t>, 2019</a:t>
            </a:r>
          </a:p>
        </p:txBody>
      </p:sp>
      <p:sp>
        <p:nvSpPr>
          <p:cNvPr id="17" name="TextBox 16"/>
          <p:cNvSpPr txBox="1"/>
          <p:nvPr/>
        </p:nvSpPr>
        <p:spPr>
          <a:xfrm>
            <a:off x="88026" y="1001774"/>
            <a:ext cx="4001412" cy="3539430"/>
          </a:xfrm>
          <a:prstGeom prst="rect">
            <a:avLst/>
          </a:prstGeom>
          <a:noFill/>
          <a:ln>
            <a:solidFill>
              <a:schemeClr val="accent1"/>
            </a:solidFill>
          </a:ln>
          <a:effectLst>
            <a:softEdge rad="63500"/>
          </a:effectLst>
        </p:spPr>
        <p:txBody>
          <a:bodyPr wrap="square" rtlCol="0">
            <a:spAutoFit/>
          </a:bodyPr>
          <a:lstStyle/>
          <a:p>
            <a:r>
              <a:rPr lang="en-US" sz="1600" dirty="0"/>
              <a:t>From 2016 to 2018 there were a total of 15 Hurricanes that hit the United States. Last year Hurricane Florence impacted families and each year natural disasters affect many populations. Often the burden of the evacuations creates stress for the affected populations. However, few studies have examined the effects of natural disasters on maternal and caretaker health. This study examines the effect of a hurricane on the experience of caregivers, specifically with regards to stress and social support and the effect of a hurricane on the experience of pregnancy and birthing. </a:t>
            </a:r>
          </a:p>
        </p:txBody>
      </p:sp>
      <p:sp>
        <p:nvSpPr>
          <p:cNvPr id="19" name="Round Diagonal Corner Rectangle 18"/>
          <p:cNvSpPr/>
          <p:nvPr/>
        </p:nvSpPr>
        <p:spPr>
          <a:xfrm>
            <a:off x="804943" y="741086"/>
            <a:ext cx="1684619" cy="228574"/>
          </a:xfrm>
          <a:prstGeom prst="round2DiagRect">
            <a:avLst/>
          </a:pr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schemeClr val="bg1"/>
                </a:solidFill>
                <a:latin typeface="Georgia" panose="02040502050405020303" pitchFamily="18" charset="0"/>
              </a:rPr>
              <a:t>BACKGROUND</a:t>
            </a:r>
          </a:p>
        </p:txBody>
      </p:sp>
      <p:sp>
        <p:nvSpPr>
          <p:cNvPr id="24" name="Round Diagonal Corner Rectangle 23"/>
          <p:cNvSpPr/>
          <p:nvPr/>
        </p:nvSpPr>
        <p:spPr>
          <a:xfrm>
            <a:off x="5239750" y="736323"/>
            <a:ext cx="1682496" cy="228600"/>
          </a:xfrm>
          <a:prstGeom prst="round2DiagRect">
            <a:avLst/>
          </a:pr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schemeClr val="bg1"/>
                </a:solidFill>
                <a:latin typeface="Georgia" panose="02040502050405020303" pitchFamily="18" charset="0"/>
              </a:rPr>
              <a:t>METHODS</a:t>
            </a:r>
          </a:p>
        </p:txBody>
      </p:sp>
      <p:sp>
        <p:nvSpPr>
          <p:cNvPr id="28" name="Round Diagonal Corner Rectangle 27"/>
          <p:cNvSpPr/>
          <p:nvPr/>
        </p:nvSpPr>
        <p:spPr>
          <a:xfrm>
            <a:off x="9316258" y="738347"/>
            <a:ext cx="1682496" cy="231313"/>
          </a:xfrm>
          <a:prstGeom prst="round2DiagRect">
            <a:avLst/>
          </a:pr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solidFill>
                  <a:schemeClr val="bg1"/>
                </a:solidFill>
                <a:latin typeface="Georgia" panose="02040502050405020303" pitchFamily="18" charset="0"/>
              </a:rPr>
              <a:t>RESULTS</a:t>
            </a:r>
          </a:p>
        </p:txBody>
      </p:sp>
      <p:sp>
        <p:nvSpPr>
          <p:cNvPr id="37" name="TextBox 36"/>
          <p:cNvSpPr txBox="1"/>
          <p:nvPr/>
        </p:nvSpPr>
        <p:spPr>
          <a:xfrm>
            <a:off x="4222310" y="1028591"/>
            <a:ext cx="3747379" cy="3046988"/>
          </a:xfrm>
          <a:prstGeom prst="rect">
            <a:avLst/>
          </a:prstGeom>
          <a:noFill/>
          <a:ln>
            <a:solidFill>
              <a:schemeClr val="accent1"/>
            </a:solidFill>
          </a:ln>
          <a:effectLst>
            <a:softEdge rad="63500"/>
          </a:effectLst>
        </p:spPr>
        <p:txBody>
          <a:bodyPr wrap="square" rtlCol="0">
            <a:spAutoFit/>
          </a:bodyPr>
          <a:lstStyle/>
          <a:p>
            <a:r>
              <a:rPr lang="en-US" sz="1600" dirty="0"/>
              <a:t>This is a cross-sectional study using volunteer and snowball sampling through social media and using Facebook groups from Virginia, North Carolina, South Carolina – the geographic areas most severely impacted by Hurricane Florence.  The quantitative data includes measures of stress, social, support, evacuation status, and demographic variables. The qualitative data includes open-ended responses about preparedness and respondent perceptions of Hurricane Florence. </a:t>
            </a:r>
          </a:p>
        </p:txBody>
      </p:sp>
      <p:sp>
        <p:nvSpPr>
          <p:cNvPr id="38" name="TextBox 37"/>
          <p:cNvSpPr txBox="1"/>
          <p:nvPr/>
        </p:nvSpPr>
        <p:spPr>
          <a:xfrm>
            <a:off x="8283816" y="1028694"/>
            <a:ext cx="3747379" cy="5416868"/>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A total of 115 respondents completed the survey from the ages of 18 to 62 years of age. The respondents were from North Carolina 73.5 %, 1.5% were from South Carolina, 1.5% were from Virginia, and 6.8% were from other locations. We conducted reliability analyses on the scales of social support and the </a:t>
            </a:r>
            <a:r>
              <a:rPr lang="en-US" sz="1600" dirty="0" err="1">
                <a:latin typeface="Times New Roman" panose="02020603050405020304" pitchFamily="18" charset="0"/>
                <a:cs typeface="Times New Roman" panose="02020603050405020304" pitchFamily="18" charset="0"/>
              </a:rPr>
              <a:t>cronbach’s</a:t>
            </a:r>
            <a:r>
              <a:rPr lang="en-US" sz="1600" dirty="0">
                <a:latin typeface="Times New Roman" panose="02020603050405020304" pitchFamily="18" charset="0"/>
                <a:cs typeface="Times New Roman" panose="02020603050405020304" pitchFamily="18" charset="0"/>
              </a:rPr>
              <a:t> alpha for this scale was α = .80. Results from chi-squares compared the proportion of respondents who reported having support for a financial emergency were significant χ2 = 16.43 (1), p &lt;.001, specifically that higher income respondents indicated the ability to rely on someone in case of an emergency. Finally, a regression analysis indicated that there was a negative relationship between social support overall stress as a dependent variable, while evacuation status and pregnancy status were not significant predictors of stress. </a:t>
            </a:r>
            <a:endParaRPr lang="en-US" sz="10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9512" y="57464"/>
            <a:ext cx="1696451" cy="571459"/>
          </a:xfrm>
          <a:prstGeom prst="rect">
            <a:avLst/>
          </a:prstGeom>
        </p:spPr>
      </p:pic>
      <p:pic>
        <p:nvPicPr>
          <p:cNvPr id="16" name="Picture 15">
            <a:extLst>
              <a:ext uri="{FF2B5EF4-FFF2-40B4-BE49-F238E27FC236}">
                <a16:creationId xmlns:a16="http://schemas.microsoft.com/office/drawing/2014/main" id="{945994C4-D73A-42E9-A59C-2597EC694946}"/>
              </a:ext>
              <a:ext uri="{C183D7F6-B498-43B3-948B-1728B52AA6E4}">
                <adec:decorative xmlns:adec="http://schemas.microsoft.com/office/drawing/2017/decorative" xmlns=""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744" y="4777625"/>
            <a:ext cx="2700946" cy="1526622"/>
          </a:xfrm>
          <a:prstGeom prst="rect">
            <a:avLst/>
          </a:prstGeom>
          <a:ln w="12700">
            <a:solidFill>
              <a:schemeClr val="tx1"/>
            </a:solidFill>
          </a:ln>
        </p:spPr>
      </p:pic>
      <p:pic>
        <p:nvPicPr>
          <p:cNvPr id="11" name="Picture 10">
            <a:extLst>
              <a:ext uri="{FF2B5EF4-FFF2-40B4-BE49-F238E27FC236}">
                <a16:creationId xmlns:a16="http://schemas.microsoft.com/office/drawing/2014/main" id="{5A6AD31B-CBE6-4CFA-8136-AF88C316C318}"/>
              </a:ext>
            </a:extLst>
          </p:cNvPr>
          <p:cNvPicPr>
            <a:picLocks noChangeAspect="1"/>
          </p:cNvPicPr>
          <p:nvPr/>
        </p:nvPicPr>
        <p:blipFill>
          <a:blip r:embed="rId4"/>
          <a:stretch>
            <a:fillRect/>
          </a:stretch>
        </p:blipFill>
        <p:spPr>
          <a:xfrm>
            <a:off x="4575342" y="4612916"/>
            <a:ext cx="2691389" cy="1808147"/>
          </a:xfrm>
          <a:prstGeom prst="rect">
            <a:avLst/>
          </a:prstGeom>
        </p:spPr>
      </p:pic>
    </p:spTree>
    <p:extLst>
      <p:ext uri="{BB962C8B-B14F-4D97-AF65-F5344CB8AC3E}">
        <p14:creationId xmlns:p14="http://schemas.microsoft.com/office/powerpoint/2010/main" val="2034472066"/>
      </p:ext>
    </p:extLst>
  </p:cSld>
  <p:clrMapOvr>
    <a:masterClrMapping/>
  </p:clrMapOvr>
  <p:transition advClick="0" advTm="15000">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C32EEAAE-7F40-4156-A6FF-0F9655623E13}"/>
              </a:ext>
            </a:extLst>
          </p:cNvPr>
          <p:cNvPicPr>
            <a:picLocks noChangeAspect="1"/>
          </p:cNvPicPr>
          <p:nvPr/>
        </p:nvPicPr>
        <p:blipFill>
          <a:blip r:embed="rId2"/>
          <a:stretch>
            <a:fillRect/>
          </a:stretch>
        </p:blipFill>
        <p:spPr>
          <a:xfrm>
            <a:off x="-1" y="1490472"/>
            <a:ext cx="3665913" cy="2272866"/>
          </a:xfrm>
          <a:prstGeom prst="rect">
            <a:avLst/>
          </a:prstGeom>
        </p:spPr>
      </p:pic>
      <p:sp>
        <p:nvSpPr>
          <p:cNvPr id="7" name="Rectangle 6"/>
          <p:cNvSpPr/>
          <p:nvPr/>
        </p:nvSpPr>
        <p:spPr>
          <a:xfrm flipV="1">
            <a:off x="0" y="-764"/>
            <a:ext cx="12192000" cy="640080"/>
          </a:xfrm>
          <a:prstGeom prst="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5" name="TextBox 4"/>
          <p:cNvSpPr txBox="1"/>
          <p:nvPr/>
        </p:nvSpPr>
        <p:spPr>
          <a:xfrm>
            <a:off x="1905714" y="-62761"/>
            <a:ext cx="8801909" cy="738664"/>
          </a:xfrm>
          <a:prstGeom prst="rect">
            <a:avLst/>
          </a:prstGeom>
          <a:noFill/>
        </p:spPr>
        <p:txBody>
          <a:bodyPr wrap="square" rtlCol="0">
            <a:spAutoFit/>
          </a:bodyPr>
          <a:lstStyle/>
          <a:p>
            <a:r>
              <a:rPr lang="en-US" sz="2400" dirty="0">
                <a:solidFill>
                  <a:schemeClr val="bg1"/>
                </a:solidFill>
                <a:latin typeface="Georgia" panose="02040502050405020303" pitchFamily="18" charset="0"/>
              </a:rPr>
              <a:t>The Impact Hurricane Florence on Caregivers and Pregnancy</a:t>
            </a:r>
          </a:p>
          <a:p>
            <a:endParaRPr lang="en-US" dirty="0">
              <a:solidFill>
                <a:schemeClr val="bg1"/>
              </a:solidFill>
              <a:latin typeface="Georgia" panose="02040502050405020303" pitchFamily="18" charset="0"/>
            </a:endParaRPr>
          </a:p>
        </p:txBody>
      </p:sp>
      <p:sp>
        <p:nvSpPr>
          <p:cNvPr id="6" name="TextBox 5"/>
          <p:cNvSpPr txBox="1"/>
          <p:nvPr/>
        </p:nvSpPr>
        <p:spPr>
          <a:xfrm>
            <a:off x="2752506" y="351924"/>
            <a:ext cx="6337063" cy="276999"/>
          </a:xfrm>
          <a:prstGeom prst="rect">
            <a:avLst/>
          </a:prstGeom>
          <a:noFill/>
        </p:spPr>
        <p:txBody>
          <a:bodyPr wrap="square" rtlCol="0">
            <a:spAutoFit/>
          </a:bodyPr>
          <a:lstStyle/>
          <a:p>
            <a:r>
              <a:rPr lang="en-US" sz="1200" dirty="0">
                <a:solidFill>
                  <a:schemeClr val="bg1"/>
                </a:solidFill>
                <a:latin typeface="Georgia" panose="02040502050405020303" pitchFamily="18" charset="0"/>
              </a:rPr>
              <a:t>Victoria Jackson| Sarah </a:t>
            </a:r>
            <a:r>
              <a:rPr lang="en-US" sz="1200" dirty="0" err="1">
                <a:solidFill>
                  <a:schemeClr val="bg1"/>
                </a:solidFill>
                <a:latin typeface="Georgia" panose="02040502050405020303" pitchFamily="18" charset="0"/>
              </a:rPr>
              <a:t>DeYoung,PhD</a:t>
            </a:r>
            <a:r>
              <a:rPr lang="en-US" sz="1200" dirty="0">
                <a:solidFill>
                  <a:schemeClr val="bg1"/>
                </a:solidFill>
                <a:latin typeface="Georgia" panose="02040502050405020303" pitchFamily="18" charset="0"/>
              </a:rPr>
              <a:t> | Health Promotion and Behavior | May 1</a:t>
            </a:r>
            <a:r>
              <a:rPr lang="en-US" sz="1200" baseline="30000" dirty="0">
                <a:solidFill>
                  <a:schemeClr val="bg1"/>
                </a:solidFill>
                <a:latin typeface="Georgia" panose="02040502050405020303" pitchFamily="18" charset="0"/>
              </a:rPr>
              <a:t>th</a:t>
            </a:r>
            <a:r>
              <a:rPr lang="en-US" sz="1200" dirty="0">
                <a:solidFill>
                  <a:schemeClr val="bg1"/>
                </a:solidFill>
                <a:latin typeface="Georgia" panose="02040502050405020303" pitchFamily="18" charset="0"/>
              </a:rPr>
              <a:t>, 2019</a:t>
            </a:r>
          </a:p>
        </p:txBody>
      </p:sp>
      <p:sp>
        <p:nvSpPr>
          <p:cNvPr id="26" name="Round Diagonal Corner Rectangle 25"/>
          <p:cNvSpPr/>
          <p:nvPr/>
        </p:nvSpPr>
        <p:spPr>
          <a:xfrm>
            <a:off x="5101879" y="740797"/>
            <a:ext cx="1988241" cy="237781"/>
          </a:xfrm>
          <a:prstGeom prst="round2DiagRect">
            <a:avLst/>
          </a:pr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schemeClr val="bg1"/>
                </a:solidFill>
                <a:latin typeface="Georgia" panose="02040502050405020303" pitchFamily="18" charset="0"/>
              </a:rPr>
              <a:t>DATA &amp; GRAPHICS</a:t>
            </a:r>
          </a:p>
        </p:txBody>
      </p:sp>
      <p:sp>
        <p:nvSpPr>
          <p:cNvPr id="29" name="Round Diagonal Corner Rectangle 28"/>
          <p:cNvSpPr/>
          <p:nvPr/>
        </p:nvSpPr>
        <p:spPr>
          <a:xfrm>
            <a:off x="5045177" y="4876029"/>
            <a:ext cx="2189747" cy="231313"/>
          </a:xfrm>
          <a:prstGeom prst="round2DiagRect">
            <a:avLst/>
          </a:pr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chemeClr val="bg1"/>
                </a:solidFill>
                <a:latin typeface="Georgia" panose="02040502050405020303" pitchFamily="18" charset="0"/>
              </a:rPr>
              <a:t>IMPLICATIONS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9512" y="57464"/>
            <a:ext cx="1696451" cy="571459"/>
          </a:xfrm>
          <a:prstGeom prst="rect">
            <a:avLst/>
          </a:prstGeom>
        </p:spPr>
      </p:pic>
      <p:sp>
        <p:nvSpPr>
          <p:cNvPr id="27" name="TextBox 26">
            <a:extLst>
              <a:ext uri="{FF2B5EF4-FFF2-40B4-BE49-F238E27FC236}">
                <a16:creationId xmlns:a16="http://schemas.microsoft.com/office/drawing/2014/main" id="{953D54DE-C112-4F7D-B0D1-8E934231D5D9}"/>
              </a:ext>
            </a:extLst>
          </p:cNvPr>
          <p:cNvSpPr txBox="1"/>
          <p:nvPr/>
        </p:nvSpPr>
        <p:spPr>
          <a:xfrm>
            <a:off x="216449" y="5216443"/>
            <a:ext cx="11847201" cy="2015936"/>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The results of this study provide a foundation for identifying factors that influence caregiver stress during hazards. It is essential to take the findings from this study as well as lessons learned from other natural disasters to improve the emergency preparedness for caregivers and pregnant women. When a disaster happens there is a disaster plan that is created there should be a policy that requires a plan for mothers, infants and children. This why when they do find women who are in labor or pregnant or caregivers with infants there can be a plan on how to combat the situations.  The local WIC office should also have an emergency staff that is there to aide. The WIC office has contact information for the families they serve and when a natural disaster occurs, they should attempt to reach out to each one of those families to assess their needs. This will also help provide accurate information for what is needed when people ask how they can help. In the event there are shelters for the victims it should be required to have doulas, midwives and obstetrician/gynecologist on staff at all times. </a:t>
            </a:r>
          </a:p>
          <a:p>
            <a:pPr algn="ctr"/>
            <a:r>
              <a:rPr lang="en-US" dirty="0"/>
              <a:t> </a:t>
            </a:r>
          </a:p>
          <a:p>
            <a:pPr algn="ctr"/>
            <a:endParaRPr lang="en-US" sz="900" dirty="0"/>
          </a:p>
        </p:txBody>
      </p:sp>
      <p:pic>
        <p:nvPicPr>
          <p:cNvPr id="15" name="Picture 14" descr="A close up of text on a black background&#10;&#10;Description automatically generated">
            <a:extLst>
              <a:ext uri="{FF2B5EF4-FFF2-40B4-BE49-F238E27FC236}">
                <a16:creationId xmlns:a16="http://schemas.microsoft.com/office/drawing/2014/main" id="{86D03B8B-8241-434F-B26A-D0D124A306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86743" y="1600859"/>
            <a:ext cx="3405537" cy="2111433"/>
          </a:xfrm>
          <a:prstGeom prst="rect">
            <a:avLst/>
          </a:prstGeom>
        </p:spPr>
      </p:pic>
      <p:pic>
        <p:nvPicPr>
          <p:cNvPr id="20" name="Picture 19">
            <a:extLst>
              <a:ext uri="{FF2B5EF4-FFF2-40B4-BE49-F238E27FC236}">
                <a16:creationId xmlns:a16="http://schemas.microsoft.com/office/drawing/2014/main" id="{FE824C10-240C-496A-82B4-F05C5610749E}"/>
              </a:ext>
            </a:extLst>
          </p:cNvPr>
          <p:cNvPicPr>
            <a:picLocks noChangeAspect="1"/>
          </p:cNvPicPr>
          <p:nvPr/>
        </p:nvPicPr>
        <p:blipFill>
          <a:blip r:embed="rId5"/>
          <a:stretch>
            <a:fillRect/>
          </a:stretch>
        </p:blipFill>
        <p:spPr>
          <a:xfrm>
            <a:off x="4002662" y="1058172"/>
            <a:ext cx="4274773" cy="3738262"/>
          </a:xfrm>
          <a:prstGeom prst="rect">
            <a:avLst/>
          </a:prstGeom>
        </p:spPr>
      </p:pic>
    </p:spTree>
    <p:extLst>
      <p:ext uri="{BB962C8B-B14F-4D97-AF65-F5344CB8AC3E}">
        <p14:creationId xmlns:p14="http://schemas.microsoft.com/office/powerpoint/2010/main" val="2764117492"/>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10647</TotalTime>
  <Words>575</Words>
  <Application>Microsoft Office PowerPoint</Application>
  <PresentationFormat>Widescreen</PresentationFormat>
  <Paragraphs>14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Georgia</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Claire Stroer</dc:creator>
  <cp:lastModifiedBy>Mumbi A. Anderson</cp:lastModifiedBy>
  <cp:revision>39</cp:revision>
  <dcterms:created xsi:type="dcterms:W3CDTF">2018-03-28T16:00:41Z</dcterms:created>
  <dcterms:modified xsi:type="dcterms:W3CDTF">2019-05-14T14:38:06Z</dcterms:modified>
</cp:coreProperties>
</file>